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3" r:id="rId4"/>
    <p:sldMasterId id="2147483707" r:id="rId5"/>
    <p:sldMasterId id="2147483832" r:id="rId6"/>
    <p:sldMasterId id="2147483847" r:id="rId7"/>
    <p:sldMasterId id="2147483859" r:id="rId8"/>
    <p:sldMasterId id="2147483883" r:id="rId9"/>
    <p:sldMasterId id="2147483890" r:id="rId10"/>
    <p:sldMasterId id="2147483894" r:id="rId11"/>
    <p:sldMasterId id="2147483911" r:id="rId12"/>
    <p:sldMasterId id="2147483918" r:id="rId13"/>
  </p:sldMasterIdLst>
  <p:notesMasterIdLst>
    <p:notesMasterId r:id="rId27"/>
  </p:notesMasterIdLst>
  <p:sldIdLst>
    <p:sldId id="256" r:id="rId14"/>
    <p:sldId id="272" r:id="rId15"/>
    <p:sldId id="320" r:id="rId16"/>
    <p:sldId id="258" r:id="rId17"/>
    <p:sldId id="262" r:id="rId18"/>
    <p:sldId id="321" r:id="rId19"/>
    <p:sldId id="322" r:id="rId20"/>
    <p:sldId id="323" r:id="rId21"/>
    <p:sldId id="324" r:id="rId22"/>
    <p:sldId id="325" r:id="rId23"/>
    <p:sldId id="326" r:id="rId24"/>
    <p:sldId id="270"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dy, Dustin (Fed)" initials="MD(" lastIdx="9" clrIdx="0">
    <p:extLst>
      <p:ext uri="{19B8F6BF-5375-455C-9EA6-DF929625EA0E}">
        <p15:presenceInfo xmlns:p15="http://schemas.microsoft.com/office/powerpoint/2012/main" userId="S-1-5-21-1908027396-2059629336-315576832-47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CC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5" autoAdjust="0"/>
    <p:restoredTop sz="94660"/>
  </p:normalViewPr>
  <p:slideViewPr>
    <p:cSldViewPr snapToGrid="0">
      <p:cViewPr varScale="1">
        <p:scale>
          <a:sx n="67" d="100"/>
          <a:sy n="67" d="100"/>
        </p:scale>
        <p:origin x="78"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14T13:33:42.072" idx="1">
    <p:pos x="10" y="10"/>
    <p:text>The post-quantum cryptography diagonal banner is half hidden.  Maybe make it visible.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14T13:37:46.997" idx="2">
    <p:pos x="2052" y="3213"/>
    <p:text>This should be modulus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8-14T13:40:32.600" idx="3">
    <p:pos x="2682" y="1143"/>
    <p:text>I think "dual signature" should be "dual signatures" everywhere on this slide</p:text>
    <p:extLst>
      <p:ext uri="{C676402C-5697-4E1C-873F-D02D1690AC5C}">
        <p15:threadingInfo xmlns:p15="http://schemas.microsoft.com/office/powerpoint/2012/main" timeZoneBias="240"/>
      </p:ext>
    </p:extLst>
  </p:cm>
  <p:cm authorId="1" dt="2018-08-14T13:43:18.533" idx="4">
    <p:pos x="4599" y="1404"/>
    <p:text>I would put this in parentheses, and similar for dual signatures in the next bullet.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8-14T13:45:40.957" idx="5">
    <p:pos x="2826" y="1962"/>
    <p:text>Are you going to say more about challenges with QKD?</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8-14T13:47:06.840" idx="6">
    <p:pos x="6471" y="3213"/>
    <p:text>maybe mention when talking about this bullet point that this isn't a focus of our current standardization project.  We're focusing on just the basic primitives.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8-14T13:50:16.477" idx="7">
    <p:pos x="1278" y="1953"/>
    <p:text>These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8-14T13:51:46.632" idx="8">
    <p:pos x="5787" y="1647"/>
    <p:text>change to: ", along with their presentations from the 1st...."</p:text>
    <p:extLst>
      <p:ext uri="{C676402C-5697-4E1C-873F-D02D1690AC5C}">
        <p15:threadingInfo xmlns:p15="http://schemas.microsoft.com/office/powerpoint/2012/main" timeZoneBias="240"/>
      </p:ext>
    </p:extLst>
  </p:cm>
  <p:cm authorId="1" dt="2018-08-14T13:52:08.428" idx="9">
    <p:pos x="3339" y="1359"/>
    <p:text>Explain how to join, either when you speak, or add more text.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62E85-546E-624B-B8E8-9153BD02F96B}"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08A0D-6CC0-AA43-9CAE-8BC232D0D603}" type="slidenum">
              <a:rPr lang="en-US" smtClean="0"/>
              <a:t>‹#›</a:t>
            </a:fld>
            <a:endParaRPr lang="en-US"/>
          </a:p>
        </p:txBody>
      </p:sp>
    </p:spTree>
    <p:extLst>
      <p:ext uri="{BB962C8B-B14F-4D97-AF65-F5344CB8AC3E}">
        <p14:creationId xmlns:p14="http://schemas.microsoft.com/office/powerpoint/2010/main" val="333039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5103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4220325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8235A0E-C37A-4268-AA58-1A7B496E5171}"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9521081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7FD5B5C-DC2D-47ED-BB7E-46F72ADEAEB7}"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879634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A74E-C55F-4F9A-8CAA-BD9855ED05A5}"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13816873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1"/>
            <a:ext cx="4679578"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5600" y="273052"/>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599" y="2649071"/>
            <a:ext cx="4679578"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7037880-6BDB-45E7-86DD-8054396F56A7}"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9580584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6"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2"/>
            <a:ext cx="4847166"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BF12A53-9963-408A-AAB3-0602585CF71A}"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25938888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6"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2"/>
            <a:ext cx="4847166"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AF45AC9-6294-46A1-8691-5FFE693B8410}"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9" name="Picture Placeholder 8"/>
          <p:cNvSpPr>
            <a:spLocks noGrp="1"/>
          </p:cNvSpPr>
          <p:nvPr>
            <p:ph type="pic" sz="quarter" idx="13"/>
          </p:nvPr>
        </p:nvSpPr>
        <p:spPr>
          <a:xfrm>
            <a:off x="1320801"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3306235" y="1260475"/>
            <a:ext cx="1672166"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359833"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extLst>
      <p:ext uri="{BB962C8B-B14F-4D97-AF65-F5344CB8AC3E}">
        <p14:creationId xmlns:p14="http://schemas.microsoft.com/office/powerpoint/2010/main" val="17405493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1" y="2568390"/>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D71B46-03CD-4AED-9ECE-A59F69FAA65D}"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4705602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40"/>
            <a:ext cx="2032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3AD5ABA-3272-4B14-A6FE-C933D281A2A3}"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5623136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1BFC60-3D50-469F-9F7D-9D50FC025DC6}"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97302605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1" y="63392"/>
            <a:ext cx="11277600" cy="762000"/>
          </a:xfrm>
        </p:spPr>
        <p:txBody>
          <a:bodyPr anchor="b">
            <a:noAutofit/>
          </a:bodyPr>
          <a:lstStyle>
            <a:lvl1pPr algn="l">
              <a:lnSpc>
                <a:spcPts val="2599"/>
              </a:lnSpc>
              <a:defRPr sz="2399"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1" cy="5410200"/>
          </a:xfrm>
        </p:spPr>
        <p:txBody>
          <a:bodyPr/>
          <a:lstStyle>
            <a:lvl1pPr>
              <a:buFontTx/>
              <a:buNone/>
              <a:defRPr sz="1999">
                <a:solidFill>
                  <a:schemeClr val="tx1">
                    <a:lumMod val="65000"/>
                    <a:lumOff val="35000"/>
                  </a:schemeClr>
                </a:solidFill>
                <a:latin typeface="Arial" pitchFamily="34" charset="0"/>
                <a:cs typeface="Arial" pitchFamily="34" charset="0"/>
              </a:defRPr>
            </a:lvl1pPr>
            <a:lvl2pPr>
              <a:buFont typeface="Wingdings" pitchFamily="2" charset="2"/>
              <a:buChar char="§"/>
              <a:defRPr sz="1999">
                <a:solidFill>
                  <a:schemeClr val="accent5">
                    <a:lumMod val="50000"/>
                  </a:schemeClr>
                </a:solidFill>
                <a:latin typeface="Arial" pitchFamily="34" charset="0"/>
                <a:cs typeface="Arial" pitchFamily="34" charset="0"/>
              </a:defRPr>
            </a:lvl2pPr>
            <a:lvl3pPr>
              <a:lnSpc>
                <a:spcPts val="2299"/>
              </a:lnSpc>
              <a:buSzPct val="120000"/>
              <a:defRPr sz="1799">
                <a:solidFill>
                  <a:schemeClr val="tx1">
                    <a:lumMod val="65000"/>
                    <a:lumOff val="35000"/>
                  </a:schemeClr>
                </a:solidFill>
                <a:latin typeface="Arial" pitchFamily="34" charset="0"/>
                <a:cs typeface="Arial" pitchFamily="34" charset="0"/>
              </a:defRPr>
            </a:lvl3pPr>
            <a:lvl4pPr>
              <a:lnSpc>
                <a:spcPts val="2299"/>
              </a:lnSpc>
              <a:defRPr sz="1799">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400" y="84638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886DD867-D63D-4A1A-B7ED-C2CB24796012}"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77263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8741834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1999">
                <a:solidFill>
                  <a:schemeClr val="tx1">
                    <a:lumMod val="65000"/>
                    <a:lumOff val="35000"/>
                  </a:schemeClr>
                </a:solidFill>
                <a:latin typeface="Arial" pitchFamily="34" charset="0"/>
                <a:cs typeface="Arial" pitchFamily="34" charset="0"/>
              </a:defRPr>
            </a:lvl1pPr>
            <a:lvl2pPr marL="457063">
              <a:lnSpc>
                <a:spcPts val="2399"/>
              </a:lnSpc>
              <a:spcBef>
                <a:spcPts val="500"/>
              </a:spcBef>
              <a:spcAft>
                <a:spcPts val="500"/>
              </a:spcAft>
              <a:buFont typeface="Wingdings" pitchFamily="2" charset="2"/>
              <a:buChar char="§"/>
              <a:defRPr sz="1999">
                <a:solidFill>
                  <a:schemeClr val="accent5">
                    <a:lumMod val="50000"/>
                  </a:schemeClr>
                </a:solidFill>
                <a:latin typeface="Arial" pitchFamily="34" charset="0"/>
                <a:cs typeface="Arial" pitchFamily="34" charset="0"/>
              </a:defRPr>
            </a:lvl2pPr>
            <a:lvl3pPr marL="685594">
              <a:lnSpc>
                <a:spcPts val="2159"/>
              </a:lnSpc>
              <a:spcBef>
                <a:spcPts val="300"/>
              </a:spcBef>
              <a:spcAft>
                <a:spcPts val="300"/>
              </a:spcAft>
              <a:buSzPct val="120000"/>
              <a:buFont typeface="Arial" pitchFamily="34" charset="0"/>
              <a:buChar char="•"/>
              <a:defRPr sz="1799">
                <a:solidFill>
                  <a:schemeClr val="tx1">
                    <a:lumMod val="65000"/>
                    <a:lumOff val="35000"/>
                  </a:schemeClr>
                </a:solidFill>
                <a:latin typeface="Arial" pitchFamily="34" charset="0"/>
                <a:cs typeface="Arial" pitchFamily="34" charset="0"/>
              </a:defRPr>
            </a:lvl3pPr>
            <a:lvl4pPr marL="914126">
              <a:lnSpc>
                <a:spcPts val="2159"/>
              </a:lnSpc>
              <a:spcBef>
                <a:spcPts val="200"/>
              </a:spcBef>
              <a:spcAft>
                <a:spcPts val="200"/>
              </a:spcAft>
              <a:defRPr sz="1799">
                <a:solidFill>
                  <a:schemeClr val="accent5">
                    <a:lumMod val="50000"/>
                  </a:schemeClr>
                </a:solidFill>
                <a:latin typeface="Arial" pitchFamily="34" charset="0"/>
                <a:cs typeface="Arial" pitchFamily="34" charset="0"/>
              </a:defRPr>
            </a:lvl4pPr>
            <a:lvl5pPr>
              <a:defRPr sz="1799">
                <a:latin typeface="Arial" pitchFamily="34" charset="0"/>
                <a:cs typeface="Arial" pitchFamily="34" charset="0"/>
              </a:defRPr>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1999">
                <a:solidFill>
                  <a:schemeClr val="tx1">
                    <a:lumMod val="65000"/>
                    <a:lumOff val="35000"/>
                  </a:schemeClr>
                </a:solidFill>
                <a:latin typeface="Arial" pitchFamily="34" charset="0"/>
                <a:cs typeface="Arial" pitchFamily="34" charset="0"/>
              </a:defRPr>
            </a:lvl1pPr>
            <a:lvl2pPr marL="457063">
              <a:lnSpc>
                <a:spcPts val="2399"/>
              </a:lnSpc>
              <a:spcBef>
                <a:spcPts val="480"/>
              </a:spcBef>
              <a:spcAft>
                <a:spcPts val="500"/>
              </a:spcAft>
              <a:buFont typeface="Wingdings" pitchFamily="2" charset="2"/>
              <a:buChar char="§"/>
              <a:defRPr sz="1999">
                <a:solidFill>
                  <a:schemeClr val="accent5">
                    <a:lumMod val="50000"/>
                  </a:schemeClr>
                </a:solidFill>
                <a:latin typeface="Arial" pitchFamily="34" charset="0"/>
                <a:cs typeface="Arial" pitchFamily="34" charset="0"/>
              </a:defRPr>
            </a:lvl2pPr>
            <a:lvl3pPr marL="685594">
              <a:lnSpc>
                <a:spcPts val="2159"/>
              </a:lnSpc>
              <a:spcBef>
                <a:spcPts val="400"/>
              </a:spcBef>
              <a:spcAft>
                <a:spcPts val="400"/>
              </a:spcAft>
              <a:buSzPct val="120000"/>
              <a:defRPr sz="1799">
                <a:solidFill>
                  <a:schemeClr val="tx1">
                    <a:lumMod val="65000"/>
                    <a:lumOff val="35000"/>
                  </a:schemeClr>
                </a:solidFill>
                <a:latin typeface="Arial" pitchFamily="34" charset="0"/>
                <a:cs typeface="Arial" pitchFamily="34" charset="0"/>
              </a:defRPr>
            </a:lvl3pPr>
            <a:lvl4pPr marL="914126">
              <a:lnSpc>
                <a:spcPts val="2159"/>
              </a:lnSpc>
              <a:spcBef>
                <a:spcPts val="300"/>
              </a:spcBef>
              <a:spcAft>
                <a:spcPts val="300"/>
              </a:spcAft>
              <a:defRPr sz="1799">
                <a:solidFill>
                  <a:schemeClr val="accent5">
                    <a:lumMod val="50000"/>
                  </a:schemeClr>
                </a:solidFill>
                <a:latin typeface="Arial" pitchFamily="34" charset="0"/>
                <a:cs typeface="Arial" pitchFamily="34" charset="0"/>
              </a:defRPr>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400" y="825392"/>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335BDADC-CCB8-4CCC-9D64-85F913D8318E}"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a:t>
            </a:fld>
            <a:endParaRPr lang="en-US" dirty="0"/>
          </a:p>
        </p:txBody>
      </p:sp>
      <p:sp>
        <p:nvSpPr>
          <p:cNvPr id="12" name="Title 1"/>
          <p:cNvSpPr>
            <a:spLocks noGrp="1"/>
          </p:cNvSpPr>
          <p:nvPr>
            <p:ph type="title" hasCustomPrompt="1"/>
          </p:nvPr>
        </p:nvSpPr>
        <p:spPr>
          <a:xfrm>
            <a:off x="304801" y="42400"/>
            <a:ext cx="11277600" cy="762000"/>
          </a:xfrm>
        </p:spPr>
        <p:txBody>
          <a:bodyPr anchor="b">
            <a:noAutofit/>
          </a:bodyPr>
          <a:lstStyle>
            <a:lvl1pPr algn="l">
              <a:lnSpc>
                <a:spcPts val="2599"/>
              </a:lnSpc>
              <a:defRPr sz="2399"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2973701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400" y="79390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2B94E467-E0C5-4DC4-975F-A9F3FDA3410E}"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itle 1"/>
          <p:cNvSpPr>
            <a:spLocks noGrp="1"/>
          </p:cNvSpPr>
          <p:nvPr>
            <p:ph type="title" hasCustomPrompt="1"/>
          </p:nvPr>
        </p:nvSpPr>
        <p:spPr>
          <a:xfrm>
            <a:off x="304801" y="10912"/>
            <a:ext cx="11277600" cy="762000"/>
          </a:xfrm>
        </p:spPr>
        <p:txBody>
          <a:bodyPr anchor="b">
            <a:noAutofit/>
          </a:bodyPr>
          <a:lstStyle>
            <a:lvl1pPr algn="l">
              <a:lnSpc>
                <a:spcPts val="2599"/>
              </a:lnSpc>
              <a:defRPr sz="2399"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210576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8234-AD00-4782-A38D-7108B9B0150E}"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9300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8" y="5072062"/>
            <a:ext cx="7315200" cy="566738"/>
          </a:xfrm>
        </p:spPr>
        <p:txBody>
          <a:bodyPr anchor="b"/>
          <a:lstStyle>
            <a:lvl1pPr algn="l">
              <a:defRPr sz="1999"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718" y="612777"/>
            <a:ext cx="7315200" cy="43402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10" name="Text Placeholder 3"/>
          <p:cNvSpPr>
            <a:spLocks noGrp="1"/>
          </p:cNvSpPr>
          <p:nvPr>
            <p:ph type="body" sz="half" idx="2"/>
          </p:nvPr>
        </p:nvSpPr>
        <p:spPr>
          <a:xfrm>
            <a:off x="2389718" y="5748338"/>
            <a:ext cx="7315200" cy="500062"/>
          </a:xfrm>
        </p:spPr>
        <p:txBody>
          <a:bodyPr>
            <a:normAutofit/>
          </a:bodyPr>
          <a:lstStyle>
            <a:lvl1pPr marL="0" indent="0">
              <a:buNone/>
              <a:defRPr sz="1799">
                <a:solidFill>
                  <a:schemeClr val="accent5">
                    <a:lumMod val="50000"/>
                  </a:schemeClr>
                </a:solidFill>
                <a:latin typeface="Arial" pitchFamily="34" charset="0"/>
                <a:cs typeface="Arial" pitchFamily="34" charset="0"/>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7D5F766A-5A4E-4B4E-9AFE-CBAF61CD2533}"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64005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vl6pPr marL="2285314" indent="0" algn="ctr">
              <a:buNone/>
              <a:defRPr/>
            </a:lvl6pPr>
            <a:lvl7pPr marL="2742377" indent="0" algn="ctr">
              <a:buNone/>
              <a:defRPr/>
            </a:lvl7pPr>
            <a:lvl8pPr marL="3199440" indent="0" algn="ctr">
              <a:buNone/>
              <a:defRPr/>
            </a:lvl8pPr>
            <a:lvl9pPr marL="3656503"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r>
              <a:rPr lang="en-US" dirty="0"/>
              <a:t>Slide </a:t>
            </a:r>
            <a:fld id="{D57F1E4F-1CFF-5643-939E-217C01CDF565}" type="slidenum">
              <a:rPr lang="en-US" smtClean="0"/>
              <a:pPr/>
              <a:t>‹#›</a:t>
            </a:fld>
            <a:endParaRPr lang="en-US" dirty="0"/>
          </a:p>
        </p:txBody>
      </p:sp>
    </p:spTree>
    <p:extLst>
      <p:ext uri="{BB962C8B-B14F-4D97-AF65-F5344CB8AC3E}">
        <p14:creationId xmlns:p14="http://schemas.microsoft.com/office/powerpoint/2010/main" val="15223000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799" b="1">
                <a:solidFill>
                  <a:schemeClr val="tx1">
                    <a:lumMod val="65000"/>
                    <a:lumOff val="35000"/>
                  </a:schemeClr>
                </a:solidFill>
                <a:latin typeface="Arial" pitchFamily="34" charset="0"/>
                <a:cs typeface="Arial" pitchFamily="34" charset="0"/>
              </a:defRPr>
            </a:lvl1pPr>
            <a:lvl2pPr>
              <a:buFontTx/>
              <a:buNone/>
              <a:defRPr sz="2399">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98604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93232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05370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85623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6974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378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597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36937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4556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624349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508352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78198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3840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400" y="84638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64544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400" y="825392"/>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12" name="Title 1"/>
          <p:cNvSpPr>
            <a:spLocks noGrp="1"/>
          </p:cNvSpPr>
          <p:nvPr>
            <p:ph type="title" hasCustomPrompt="1"/>
          </p:nvPr>
        </p:nvSpPr>
        <p:spPr>
          <a:xfrm>
            <a:off x="304800" y="424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509878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400" y="79390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7" name="Title 1"/>
          <p:cNvSpPr>
            <a:spLocks noGrp="1"/>
          </p:cNvSpPr>
          <p:nvPr>
            <p:ph type="title" hasCustomPrompt="1"/>
          </p:nvPr>
        </p:nvSpPr>
        <p:spPr>
          <a:xfrm>
            <a:off x="304800" y="1091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3415005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10065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7" y="5072062"/>
            <a:ext cx="73152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717" y="612775"/>
            <a:ext cx="73152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p:nvPr>
        </p:nvSpPr>
        <p:spPr>
          <a:xfrm>
            <a:off x="2389717" y="5748338"/>
            <a:ext cx="73152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079080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19017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62926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548171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2543263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165022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295401"/>
            <a:ext cx="10970684"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599"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
        <p:nvSpPr>
          <p:cNvPr id="8" name="TextBox 7"/>
          <p:cNvSpPr txBox="1"/>
          <p:nvPr/>
        </p:nvSpPr>
        <p:spPr>
          <a:xfrm>
            <a:off x="1105709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320215616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050534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5"/>
            <a:ext cx="85344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5200" y="3609696"/>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a:xfrm>
            <a:off x="9651999" y="6356351"/>
            <a:ext cx="1928284"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E3F86E-D65A-4C18-95FE-B0DFC58C4182}" type="slidenum">
              <a:rPr lang="en-US" smtClean="0"/>
              <a:t>‹#›</a:t>
            </a:fld>
            <a:endParaRPr lang="en-US" dirty="0"/>
          </a:p>
        </p:txBody>
      </p:sp>
      <p:sp>
        <p:nvSpPr>
          <p:cNvPr id="8" name="TextBox 7"/>
          <p:cNvSpPr txBox="1"/>
          <p:nvPr/>
        </p:nvSpPr>
        <p:spPr>
          <a:xfrm>
            <a:off x="1105709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336598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9671"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230134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87552"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5437"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732179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6000"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1016000"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5497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17697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52473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750438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92284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6499579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4679577"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5600" y="273051"/>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600" y="2649071"/>
            <a:ext cx="4679577"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368307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1289949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1320800"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3306234" y="1260475"/>
            <a:ext cx="1672167"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359834"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extLst>
      <p:ext uri="{BB962C8B-B14F-4D97-AF65-F5344CB8AC3E}">
        <p14:creationId xmlns:p14="http://schemas.microsoft.com/office/powerpoint/2010/main" val="1654965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1" y="2568389"/>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646583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39"/>
            <a:ext cx="2032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690513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27326713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5"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398"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126" rtl="0" eaLnBrk="1" latinLnBrk="0" hangingPunct="1">
              <a:spcBef>
                <a:spcPts val="300"/>
              </a:spcBef>
              <a:buClr>
                <a:schemeClr val="tx1">
                  <a:lumMod val="75000"/>
                  <a:lumOff val="25000"/>
                </a:schemeClr>
              </a:buClr>
              <a:buFont typeface="Arial" pitchFamily="34" charset="0"/>
              <a:buNone/>
              <a:defRPr sz="1999" kern="1200">
                <a:solidFill>
                  <a:schemeClr val="tx1">
                    <a:lumMod val="75000"/>
                    <a:lumOff val="25000"/>
                  </a:schemeClr>
                </a:solidFill>
                <a:latin typeface="+mn-lt"/>
                <a:ea typeface="+mn-ea"/>
                <a:cs typeface="+mn-cs"/>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9" y="6122897"/>
            <a:ext cx="2844800" cy="259317"/>
          </a:xfrm>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a:xfrm>
            <a:off x="7518401" y="6122894"/>
            <a:ext cx="3860800" cy="257810"/>
          </a:xfrm>
        </p:spPr>
        <p:txBody>
          <a:bodyPr/>
          <a:lstStyle/>
          <a:p>
            <a:endParaRPr lang="en-US"/>
          </a:p>
        </p:txBody>
      </p:sp>
      <p:sp>
        <p:nvSpPr>
          <p:cNvPr id="6" name="Slide Number Placeholder 5"/>
          <p:cNvSpPr>
            <a:spLocks noGrp="1"/>
          </p:cNvSpPr>
          <p:nvPr>
            <p:ph type="sldNum" sz="quarter" idx="12"/>
          </p:nvPr>
        </p:nvSpPr>
        <p:spPr>
          <a:xfrm>
            <a:off x="5588001" y="6122897"/>
            <a:ext cx="1016000" cy="271463"/>
          </a:xfrm>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812064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325120" y="233767"/>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049520" y="6364765"/>
            <a:ext cx="1016000" cy="271463"/>
          </a:xfrm>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95718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5C2C56-A2C1-401F-AB67-358F1A2B8943}"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D6B36-33EF-4DB0-B554-0C31E874ADF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1229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5"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50"/>
            <a:ext cx="9793816" cy="1532965"/>
          </a:xfrm>
        </p:spPr>
        <p:txBody>
          <a:bodyPr anchor="b" anchorCtr="0">
            <a:normAutofit/>
          </a:bodyPr>
          <a:lstStyle>
            <a:lvl1pPr>
              <a:defRPr sz="5398"/>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1999">
                <a:solidFill>
                  <a:schemeClr val="tx1">
                    <a:lumMod val="75000"/>
                    <a:lumOff val="2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1999"/>
            </a:lvl1pPr>
          </a:lstStyle>
          <a:p>
            <a:r>
              <a:rPr lang="en-US"/>
              <a:t>Click icon to add picture</a:t>
            </a:r>
            <a:endParaRPr dirty="0"/>
          </a:p>
        </p:txBody>
      </p:sp>
      <p:sp>
        <p:nvSpPr>
          <p:cNvPr id="13" name="Date Placeholder 12">
            <a:extLst>
              <a:ext uri="{FF2B5EF4-FFF2-40B4-BE49-F238E27FC236}">
                <a16:creationId xmlns:a16="http://schemas.microsoft.com/office/drawing/2014/main" id="{66CA01C4-3670-4B5A-90DC-36F474C8330D}"/>
              </a:ext>
            </a:extLst>
          </p:cNvPr>
          <p:cNvSpPr>
            <a:spLocks noGrp="1"/>
          </p:cNvSpPr>
          <p:nvPr>
            <p:ph type="dt" sz="half" idx="13"/>
          </p:nvPr>
        </p:nvSpPr>
        <p:spPr/>
        <p:txBody>
          <a:bodyPr/>
          <a:lstStyle/>
          <a:p>
            <a:fld id="{D25C2C56-A2C1-401F-AB67-358F1A2B8943}" type="datetimeFigureOut">
              <a:rPr lang="en-US" smtClean="0"/>
              <a:t>8/14/2018</a:t>
            </a:fld>
            <a:endParaRPr lang="en-US"/>
          </a:p>
        </p:txBody>
      </p:sp>
      <p:sp>
        <p:nvSpPr>
          <p:cNvPr id="15" name="Footer Placeholder 14">
            <a:extLst>
              <a:ext uri="{FF2B5EF4-FFF2-40B4-BE49-F238E27FC236}">
                <a16:creationId xmlns:a16="http://schemas.microsoft.com/office/drawing/2014/main" id="{4E24AA0B-14D4-49DA-A2C1-8ED96B1E19DF}"/>
              </a:ext>
            </a:extLst>
          </p:cNvPr>
          <p:cNvSpPr>
            <a:spLocks noGrp="1"/>
          </p:cNvSpPr>
          <p:nvPr>
            <p:ph type="ftr" sz="quarter" idx="14"/>
          </p:nvPr>
        </p:nvSpPr>
        <p:spPr/>
        <p:txBody>
          <a:bodyPr/>
          <a:lstStyle/>
          <a:p>
            <a:endParaRPr lang="en-US"/>
          </a:p>
        </p:txBody>
      </p:sp>
      <p:sp>
        <p:nvSpPr>
          <p:cNvPr id="16" name="Slide Number Placeholder 15">
            <a:extLst>
              <a:ext uri="{FF2B5EF4-FFF2-40B4-BE49-F238E27FC236}">
                <a16:creationId xmlns:a16="http://schemas.microsoft.com/office/drawing/2014/main" id="{120C135F-C90A-4418-8C60-E29B70BB4499}"/>
              </a:ext>
            </a:extLst>
          </p:cNvPr>
          <p:cNvSpPr>
            <a:spLocks noGrp="1"/>
          </p:cNvSpPr>
          <p:nvPr>
            <p:ph type="sldNum" sz="quarter" idx="15"/>
          </p:nvPr>
        </p:nvSpPr>
        <p:spPr>
          <a:xfrm>
            <a:off x="5410021" y="6119655"/>
            <a:ext cx="1016000" cy="271463"/>
          </a:xfrm>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322741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1"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398"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9"/>
            <a:ext cx="9793816" cy="1500187"/>
          </a:xfrm>
        </p:spPr>
        <p:txBody>
          <a:bodyPr anchor="t" anchorCtr="0"/>
          <a:lstStyle>
            <a:lvl1pPr marL="0" indent="0" algn="ctr">
              <a:spcBef>
                <a:spcPts val="300"/>
              </a:spcBef>
              <a:buNone/>
              <a:defRPr sz="19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928057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1"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91"/>
            <a:ext cx="4754880" cy="3927475"/>
          </a:xfrm>
        </p:spPr>
        <p:txBody>
          <a:bodyPr>
            <a:normAutofit/>
          </a:bodyPr>
          <a:lstStyle>
            <a:lvl1pPr>
              <a:defRPr sz="1999"/>
            </a:lvl1pPr>
            <a:lvl2pPr>
              <a:defRPr sz="1799"/>
            </a:lvl2pPr>
            <a:lvl3pPr>
              <a:defRPr sz="17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91"/>
            <a:ext cx="4754880" cy="3927475"/>
          </a:xfrm>
        </p:spPr>
        <p:txBody>
          <a:bodyPr>
            <a:normAutofit/>
          </a:bodyPr>
          <a:lstStyle>
            <a:lvl1pPr>
              <a:defRPr sz="1999"/>
            </a:lvl1pPr>
            <a:lvl2pPr>
              <a:defRPr sz="1799"/>
            </a:lvl2pPr>
            <a:lvl3pPr>
              <a:defRPr sz="17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762460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1"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3"/>
            <a:ext cx="4754880" cy="832503"/>
          </a:xfrm>
        </p:spPr>
        <p:txBody>
          <a:bodyPr anchor="ctr" anchorCtr="0">
            <a:noAutofit/>
          </a:bodyPr>
          <a:lstStyle>
            <a:lvl1pPr marL="0" indent="0" algn="ctr">
              <a:spcBef>
                <a:spcPts val="300"/>
              </a:spcBef>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1999"/>
            </a:lvl1pPr>
            <a:lvl2pPr>
              <a:defRPr sz="1799"/>
            </a:lvl2pPr>
            <a:lvl3pPr>
              <a:defRPr sz="1799"/>
            </a:lvl3pPr>
            <a:lvl4pPr>
              <a:defRPr sz="1799"/>
            </a:lvl4pPr>
            <a:lvl5pPr>
              <a:defRPr sz="1799"/>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3"/>
            <a:ext cx="4754880" cy="832503"/>
          </a:xfrm>
        </p:spPr>
        <p:txBody>
          <a:bodyPr anchor="ctr" anchorCtr="0">
            <a:noAutofit/>
          </a:bodyPr>
          <a:lstStyle>
            <a:lvl1pPr marL="0" indent="0" algn="ctr">
              <a:spcBef>
                <a:spcPts val="300"/>
              </a:spcBef>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1999"/>
            </a:lvl1pPr>
            <a:lvl2pPr>
              <a:defRPr sz="1799"/>
            </a:lvl2pPr>
            <a:lvl3pPr>
              <a:defRPr sz="1799"/>
            </a:lvl3pPr>
            <a:lvl4pPr>
              <a:defRPr sz="1799"/>
            </a:lvl4pPr>
            <a:lvl5pPr>
              <a:defRPr sz="1799"/>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25C2C56-A2C1-401F-AB67-358F1A2B8943}"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358127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1"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25C2C56-A2C1-401F-AB67-358F1A2B8943}"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295003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1"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25C2C56-A2C1-401F-AB67-358F1A2B8943}"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968995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1"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6967" y="1169892"/>
            <a:ext cx="4011084" cy="914400"/>
          </a:xfrm>
        </p:spPr>
        <p:txBody>
          <a:bodyPr anchor="b">
            <a:normAutofit/>
          </a:bodyPr>
          <a:lstStyle>
            <a:lvl1pPr algn="l">
              <a:defRPr sz="2799" b="0"/>
            </a:lvl1pPr>
          </a:lstStyle>
          <a:p>
            <a:r>
              <a:rPr lang="en-US"/>
              <a:t>Click to edit Master title style</a:t>
            </a:r>
            <a:endParaRPr dirty="0"/>
          </a:p>
        </p:txBody>
      </p:sp>
      <p:sp>
        <p:nvSpPr>
          <p:cNvPr id="3" name="Content Placeholder 2"/>
          <p:cNvSpPr>
            <a:spLocks noGrp="1"/>
          </p:cNvSpPr>
          <p:nvPr>
            <p:ph idx="1"/>
          </p:nvPr>
        </p:nvSpPr>
        <p:spPr>
          <a:xfrm>
            <a:off x="5771092" y="609603"/>
            <a:ext cx="5486400" cy="5465763"/>
          </a:xfrm>
        </p:spPr>
        <p:txBody>
          <a:bodyPr>
            <a:normAutofit/>
          </a:bodyPr>
          <a:lstStyle>
            <a:lvl1pPr>
              <a:defRPr sz="2399" baseline="0"/>
            </a:lvl1pPr>
            <a:lvl2pPr>
              <a:defRPr sz="2199" baseline="0"/>
            </a:lvl2pPr>
            <a:lvl3pPr>
              <a:defRPr sz="1999" baseline="0"/>
            </a:lvl3pPr>
            <a:lvl4pPr>
              <a:defRPr sz="1799" baseline="0"/>
            </a:lvl4pPr>
            <a:lvl5pPr>
              <a:defRPr sz="1799" baseline="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91"/>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lgn="l" defTabSz="914126" rtl="0" eaLnBrk="1" latinLnBrk="0" hangingPunct="1">
              <a:lnSpc>
                <a:spcPct val="110000"/>
              </a:lnSpc>
              <a:spcBef>
                <a:spcPts val="1999"/>
              </a:spcBef>
              <a:buClr>
                <a:schemeClr val="bg1">
                  <a:lumMod val="75000"/>
                  <a:lumOff val="25000"/>
                </a:schemeClr>
              </a:buClr>
              <a:buFont typeface="Arial" pitchFamily="34" charset="0"/>
              <a:buNone/>
            </a:pPr>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4030733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1"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6967" y="1694329"/>
            <a:ext cx="4011084" cy="914400"/>
          </a:xfrm>
        </p:spPr>
        <p:txBody>
          <a:bodyPr anchor="b">
            <a:normAutofit/>
          </a:bodyPr>
          <a:lstStyle>
            <a:lvl1pPr algn="l">
              <a:defRPr sz="2799" b="0"/>
            </a:lvl1pPr>
          </a:lstStyle>
          <a:p>
            <a:r>
              <a:rPr lang="en-US"/>
              <a:t>Click to edit Master title style</a:t>
            </a:r>
            <a:endParaRPr dirty="0"/>
          </a:p>
        </p:txBody>
      </p:sp>
      <p:sp>
        <p:nvSpPr>
          <p:cNvPr id="3" name="Content Placeholder 2"/>
          <p:cNvSpPr>
            <a:spLocks noGrp="1"/>
          </p:cNvSpPr>
          <p:nvPr>
            <p:ph idx="1"/>
          </p:nvPr>
        </p:nvSpPr>
        <p:spPr>
          <a:xfrm>
            <a:off x="5771092" y="609603"/>
            <a:ext cx="5486400" cy="5465763"/>
          </a:xfrm>
        </p:spPr>
        <p:txBody>
          <a:bodyPr>
            <a:normAutofit/>
          </a:bodyPr>
          <a:lstStyle>
            <a:lvl1pPr>
              <a:defRPr sz="2399" baseline="0"/>
            </a:lvl1pPr>
            <a:lvl2pPr>
              <a:defRPr sz="2199" baseline="0"/>
            </a:lvl2pPr>
            <a:lvl3pPr>
              <a:defRPr sz="1999" baseline="0"/>
            </a:lvl3pPr>
            <a:lvl4pPr>
              <a:defRPr sz="1799" baseline="0"/>
            </a:lvl4pPr>
            <a:lvl5pPr>
              <a:defRPr sz="1799" baseline="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
        <p:nvSpPr>
          <p:cNvPr id="17" name="Picture Placeholder 16"/>
          <p:cNvSpPr>
            <a:spLocks noGrp="1"/>
          </p:cNvSpPr>
          <p:nvPr>
            <p:ph type="pic" sz="quarter" idx="13"/>
          </p:nvPr>
        </p:nvSpPr>
        <p:spPr>
          <a:xfrm>
            <a:off x="470524" y="310123"/>
            <a:ext cx="4531783" cy="1204912"/>
          </a:xfrm>
        </p:spPr>
        <p:txBody>
          <a:bodyPr>
            <a:normAutofit/>
          </a:bodyPr>
          <a:lstStyle>
            <a:lvl1pPr>
              <a:buNone/>
              <a:defRPr sz="1799"/>
            </a:lvl1pPr>
          </a:lstStyle>
          <a:p>
            <a:r>
              <a:rPr lang="en-US"/>
              <a:t>Click icon to add picture</a:t>
            </a:r>
            <a:endParaRPr dirty="0"/>
          </a:p>
        </p:txBody>
      </p:sp>
    </p:spTree>
    <p:extLst>
      <p:ext uri="{BB962C8B-B14F-4D97-AF65-F5344CB8AC3E}">
        <p14:creationId xmlns:p14="http://schemas.microsoft.com/office/powerpoint/2010/main" val="1420218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1"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7136" y="1691640"/>
            <a:ext cx="4011168" cy="914400"/>
          </a:xfrm>
        </p:spPr>
        <p:txBody>
          <a:bodyPr anchor="b">
            <a:noAutofit/>
          </a:bodyPr>
          <a:lstStyle>
            <a:lvl1pPr algn="l">
              <a:defRPr sz="2799" b="0"/>
            </a:lvl1pPr>
          </a:lstStyle>
          <a:p>
            <a:r>
              <a:rPr lang="en-US"/>
              <a:t>Click to edit Master title style</a:t>
            </a:r>
            <a:endParaRPr/>
          </a:p>
        </p:txBody>
      </p:sp>
      <p:sp>
        <p:nvSpPr>
          <p:cNvPr id="3" name="Picture Placeholder 2"/>
          <p:cNvSpPr>
            <a:spLocks noGrp="1"/>
          </p:cNvSpPr>
          <p:nvPr>
            <p:ph type="pic" idx="1"/>
          </p:nvPr>
        </p:nvSpPr>
        <p:spPr>
          <a:xfrm>
            <a:off x="5784746" y="612775"/>
            <a:ext cx="5486400" cy="5468112"/>
          </a:xfrm>
        </p:spPr>
        <p:txBody>
          <a:bodyPr>
            <a:normAutofit/>
          </a:bodyPr>
          <a:lstStyle>
            <a:lvl1pPr marL="0" indent="0">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dirty="0"/>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lgn="l" defTabSz="914126" rtl="0" eaLnBrk="1" latinLnBrk="0" hangingPunct="1">
              <a:lnSpc>
                <a:spcPct val="120000"/>
              </a:lnSpc>
              <a:spcBef>
                <a:spcPts val="1999"/>
              </a:spcBef>
              <a:buClr>
                <a:schemeClr val="bg1">
                  <a:lumMod val="75000"/>
                  <a:lumOff val="25000"/>
                </a:schemeClr>
              </a:buClr>
              <a:buFont typeface="Arial" pitchFamily="34" charset="0"/>
              <a:buNone/>
            </a:pPr>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134220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1"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7136" y="4287822"/>
            <a:ext cx="10695969" cy="916193"/>
          </a:xfrm>
        </p:spPr>
        <p:txBody>
          <a:bodyPr anchor="b">
            <a:noAutofit/>
          </a:bodyPr>
          <a:lstStyle>
            <a:lvl1pPr algn="l">
              <a:defRPr sz="3599"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dirty="0"/>
          </a:p>
        </p:txBody>
      </p:sp>
      <p:sp>
        <p:nvSpPr>
          <p:cNvPr id="4" name="Text Placeholder 3"/>
          <p:cNvSpPr>
            <a:spLocks noGrp="1"/>
          </p:cNvSpPr>
          <p:nvPr>
            <p:ph type="body" sz="half" idx="2"/>
          </p:nvPr>
        </p:nvSpPr>
        <p:spPr>
          <a:xfrm>
            <a:off x="707136" y="5271250"/>
            <a:ext cx="10695969" cy="1013011"/>
          </a:xfrm>
        </p:spPr>
        <p:txBody>
          <a:bodyPr vert="horz" lIns="91440" tIns="45720" rIns="91440" bIns="45720" rtlCol="0">
            <a:normAutofit/>
          </a:bodyPr>
          <a:lstStyle>
            <a:lvl1pPr marL="0" indent="0">
              <a:spcBef>
                <a:spcPts val="0"/>
              </a:spcBef>
              <a:buNone/>
              <a:defRPr sz="1799" kern="1200">
                <a:solidFill>
                  <a:schemeClr val="tx1">
                    <a:lumMod val="75000"/>
                    <a:lumOff val="25000"/>
                  </a:schemeClr>
                </a:solidFill>
                <a:latin typeface="+mn-lt"/>
                <a:ea typeface="+mn-ea"/>
                <a:cs typeface="+mn-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lgn="l" defTabSz="914126" rtl="0" eaLnBrk="1" latinLnBrk="0" hangingPunct="1">
              <a:lnSpc>
                <a:spcPct val="120000"/>
              </a:lnSpc>
              <a:spcBef>
                <a:spcPts val="1999"/>
              </a:spcBef>
              <a:buClr>
                <a:schemeClr val="bg1">
                  <a:lumMod val="75000"/>
                  <a:lumOff val="25000"/>
                </a:schemeClr>
              </a:buClr>
              <a:buFont typeface="Arial" pitchFamily="34" charset="0"/>
              <a:buNone/>
            </a:pPr>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7118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5C2C56-A2C1-401F-AB67-358F1A2B8943}"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D6B36-33EF-4DB0-B554-0C31E874ADF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3019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1"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41747403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1"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Vertical Title 1"/>
          <p:cNvSpPr>
            <a:spLocks noGrp="1"/>
          </p:cNvSpPr>
          <p:nvPr>
            <p:ph type="title" orient="vert"/>
          </p:nvPr>
        </p:nvSpPr>
        <p:spPr>
          <a:xfrm>
            <a:off x="9855199" y="609603"/>
            <a:ext cx="1888564" cy="5516563"/>
          </a:xfrm>
        </p:spPr>
        <p:txBody>
          <a:bodyPr vert="eaVert">
            <a:normAutofit/>
          </a:bodyPr>
          <a:lstStyle>
            <a:lvl1pPr>
              <a:defRPr sz="3599"/>
            </a:lvl1pPr>
          </a:lstStyle>
          <a:p>
            <a:r>
              <a:rPr lang="en-US"/>
              <a:t>Click to edit Master title style</a:t>
            </a:r>
            <a:endParaRPr/>
          </a:p>
        </p:txBody>
      </p:sp>
      <p:sp>
        <p:nvSpPr>
          <p:cNvPr id="3" name="Vertical Text Placeholder 2"/>
          <p:cNvSpPr>
            <a:spLocks noGrp="1"/>
          </p:cNvSpPr>
          <p:nvPr>
            <p:ph type="body" orient="vert" idx="1"/>
          </p:nvPr>
        </p:nvSpPr>
        <p:spPr>
          <a:xfrm>
            <a:off x="770963" y="609603"/>
            <a:ext cx="8373036" cy="5516563"/>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2466415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34EC6-4B12-4E15-9C5B-13C35B068386}"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9003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DE74DC-6A97-4D4E-994B-FEC8B0436615}"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4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6"/>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E9D696-FAD1-4840-9CAC-8243C64C7B7D}"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5431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9CF2A2-B7C5-4FD7-8D16-6A1565FB453C}"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4878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3"/>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3"/>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E23F00-94D2-404C-86F9-3ED69CD77BEE}"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504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375722-EA25-4D7C-ACBA-0CAA96952291}"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84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2D424-1B7C-47D0-AB53-B06C14D12D5B}"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4899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3"/>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DF1FAF1-4F71-44BB-958A-C563166EF2D8}"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10214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2C56-A2C1-401F-AB67-358F1A2B8943}"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574302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7820250-29D4-443A-9619-088C73EA747B}"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85531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5422C-0B9F-4643-A33E-C56ED2A50453}"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456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5"/>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AC082-5A3B-4B70-BEC0-BA64ED2CE11E}"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27405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C3A90D-8678-4D7A-B05F-C736DAE6FC67}"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6462812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8A3F9-BDE5-4897-931D-DF15D0BB9FEF}"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6421936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6"/>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6702D9-DE7A-40CE-8A6C-ABADBAAEC110}"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796267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D58F6-AD94-4763-8AF1-C634BF34E700}"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913998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3"/>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3"/>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95B395-6893-4D79-8F00-90563B9230AB}"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804290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5AA709-3AB3-4C73-A332-25110A6A4C5F}"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5019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0E866-3877-445E-AE7E-943B97527E1E}"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2291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411292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3"/>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01D1254-22E1-419E-8DD6-8991C4D2F70F}"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65595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B814DE4-55CD-438B-8B2A-19697297685C}"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975348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F1509-F052-4014-96B5-7A7A88CB0702}"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952132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5"/>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15EB4-3771-4660-B137-1DBBFE87BCCC}"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489452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1"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1"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400" y="84638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D978C596-FF63-4569-965D-10BF44C61853}"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456817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400" y="825392"/>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6CF278AF-8DD7-469D-8343-502E92C5C427}"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
        <p:nvSpPr>
          <p:cNvPr id="12" name="Title 1"/>
          <p:cNvSpPr>
            <a:spLocks noGrp="1"/>
          </p:cNvSpPr>
          <p:nvPr>
            <p:ph type="title" hasCustomPrompt="1"/>
          </p:nvPr>
        </p:nvSpPr>
        <p:spPr>
          <a:xfrm>
            <a:off x="304801" y="424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8094298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400" y="79390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5F95D35-9B52-41DB-965F-69826349836A}"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
        <p:nvSpPr>
          <p:cNvPr id="7" name="Title 1"/>
          <p:cNvSpPr>
            <a:spLocks noGrp="1"/>
          </p:cNvSpPr>
          <p:nvPr>
            <p:ph type="title" hasCustomPrompt="1"/>
          </p:nvPr>
        </p:nvSpPr>
        <p:spPr>
          <a:xfrm>
            <a:off x="304801" y="1091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31197888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6B435-1456-458D-B1F4-325E2D482468}"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369134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8" y="5072062"/>
            <a:ext cx="73152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718" y="612776"/>
            <a:ext cx="73152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p:cNvSpPr>
            <a:spLocks noGrp="1"/>
          </p:cNvSpPr>
          <p:nvPr>
            <p:ph type="body" sz="half" idx="2"/>
          </p:nvPr>
        </p:nvSpPr>
        <p:spPr>
          <a:xfrm>
            <a:off x="2389718" y="5748338"/>
            <a:ext cx="73152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44CF1546-E9D4-494E-8D11-24124AD4714F}"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8000155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107494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619806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3408382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29118420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1"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1"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8B336283-78F3-475B-BE5C-7C5EDB4E499C}"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077496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2"/>
            <a:ext cx="10970684"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600"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4116377-7590-4ED2-94E7-7CC1ED55A362}"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
        <p:nvSpPr>
          <p:cNvPr id="8" name="TextBox 7"/>
          <p:cNvSpPr txBox="1"/>
          <p:nvPr/>
        </p:nvSpPr>
        <p:spPr>
          <a:xfrm>
            <a:off x="11057090" y="5804647"/>
            <a:ext cx="367184"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383644411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275C3BC-9052-4BCA-8FEA-C07FED4FCCC5}"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492410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6"/>
            <a:ext cx="8534401"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5199" y="3609697"/>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9AB2174-491E-495F-A73F-86973D988ACE}" type="datetime1">
              <a:rPr lang="en-US" smtClean="0"/>
              <a:t>8/14/2018</a:t>
            </a:fld>
            <a:endParaRPr lang="en-US"/>
          </a:p>
        </p:txBody>
      </p:sp>
      <p:sp>
        <p:nvSpPr>
          <p:cNvPr id="5" name="Footer Placeholder 4"/>
          <p:cNvSpPr>
            <a:spLocks noGrp="1"/>
          </p:cNvSpPr>
          <p:nvPr>
            <p:ph type="ftr" sz="quarter" idx="11"/>
          </p:nvPr>
        </p:nvSpPr>
        <p:spPr>
          <a:xfrm>
            <a:off x="9652000" y="6356352"/>
            <a:ext cx="1928284"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E3F86E-D65A-4C18-95FE-B0DFC58C4182}" type="slidenum">
              <a:rPr lang="en-US" smtClean="0"/>
              <a:t>‹#›</a:t>
            </a:fld>
            <a:endParaRPr lang="en-US"/>
          </a:p>
        </p:txBody>
      </p:sp>
      <p:sp>
        <p:nvSpPr>
          <p:cNvPr id="8" name="TextBox 7"/>
          <p:cNvSpPr txBox="1"/>
          <p:nvPr/>
        </p:nvSpPr>
        <p:spPr>
          <a:xfrm>
            <a:off x="11057090" y="5804647"/>
            <a:ext cx="367184"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9445483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9670"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876AE61-7541-4196-A704-CBF15B6FC1A8}"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0609511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87552" y="3160061"/>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5437" y="3160061"/>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3D2C1E5-AE39-4CE3-9984-D04E4ECF673C}"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1789984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5999"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D28A00-4BBD-4CD5-AE9C-6A4DE1DB5CE3}"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8" name="Content Placeholder 2"/>
          <p:cNvSpPr>
            <a:spLocks noGrp="1"/>
          </p:cNvSpPr>
          <p:nvPr>
            <p:ph sz="half" idx="13"/>
          </p:nvPr>
        </p:nvSpPr>
        <p:spPr>
          <a:xfrm>
            <a:off x="1015999"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4960098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3D7D14D-6826-49EB-92AC-C85AC756BE5F}"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9824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11.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theme" Target="../theme/theme12.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5.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6.xml"/><Relationship Id="rId7"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25C2C56-A2C1-401F-AB67-358F1A2B8943}" type="datetimeFigureOut">
              <a:rPr lang="en-US" smtClean="0"/>
              <a:t>8/14/2018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7DD6B36-33EF-4DB0-B554-0C31E874ADF8}" type="slidenum">
              <a:rPr lang="en-US" smtClean="0"/>
              <a:t>‹#›</a:t>
            </a:fld>
            <a:endParaRPr lang="en-US"/>
          </a:p>
        </p:txBody>
      </p:sp>
    </p:spTree>
    <p:extLst>
      <p:ext uri="{BB962C8B-B14F-4D97-AF65-F5344CB8AC3E}">
        <p14:creationId xmlns:p14="http://schemas.microsoft.com/office/powerpoint/2010/main" val="2322167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1" y="0"/>
            <a:ext cx="12192000" cy="6858000"/>
          </a:xfrm>
          <a:prstGeom prst="rect">
            <a:avLst/>
          </a:prstGeom>
        </p:spPr>
      </p:pic>
    </p:spTree>
    <p:extLst>
      <p:ext uri="{BB962C8B-B14F-4D97-AF65-F5344CB8AC3E}">
        <p14:creationId xmlns:p14="http://schemas.microsoft.com/office/powerpoint/2010/main" val="23656991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1"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367" y="2770096"/>
            <a:ext cx="10217152" cy="32671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0AB358EE-CF69-438A-8B88-059A451B5279}" type="datetime1">
              <a:rPr lang="en-US" smtClean="0"/>
              <a:t>8/14/2018</a:t>
            </a:fld>
            <a:endParaRPr lang="en-US"/>
          </a:p>
        </p:txBody>
      </p:sp>
      <p:sp>
        <p:nvSpPr>
          <p:cNvPr id="5" name="Footer Placeholder 4"/>
          <p:cNvSpPr>
            <a:spLocks noGrp="1"/>
          </p:cNvSpPr>
          <p:nvPr>
            <p:ph type="ftr" sz="quarter" idx="3"/>
          </p:nvPr>
        </p:nvSpPr>
        <p:spPr>
          <a:xfrm>
            <a:off x="7719485" y="6356352"/>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740401" y="6356352"/>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293866057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77700-0688-4FCF-A0BA-15ADD4BC3809}" type="datetime1">
              <a:rPr lang="en-US" smtClean="0"/>
              <a:t>8/14/2018</a:t>
            </a:fld>
            <a:endParaRPr lang="en-US" dirty="0"/>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D57F1E4F-1CFF-5643-939E-217C01CDF565}" type="slidenum">
              <a:rPr lang="en-US" smtClean="0"/>
              <a:pPr/>
              <a:t>‹#›</a:t>
            </a:fld>
            <a:endParaRPr lang="en-US" dirty="0"/>
          </a:p>
        </p:txBody>
      </p:sp>
    </p:spTree>
    <p:extLst>
      <p:ext uri="{BB962C8B-B14F-4D97-AF65-F5344CB8AC3E}">
        <p14:creationId xmlns:p14="http://schemas.microsoft.com/office/powerpoint/2010/main" val="162292498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Lst>
  <p:hf hdr="0" ftr="0" dt="0"/>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3" cstate="print"/>
          <a:stretch>
            <a:fillRect/>
          </a:stretch>
        </p:blipFill>
        <p:spPr>
          <a:xfrm>
            <a:off x="1" y="0"/>
            <a:ext cx="12192000" cy="6858000"/>
          </a:xfrm>
          <a:prstGeom prst="rect">
            <a:avLst/>
          </a:prstGeom>
        </p:spPr>
      </p:pic>
    </p:spTree>
    <p:extLst>
      <p:ext uri="{BB962C8B-B14F-4D97-AF65-F5344CB8AC3E}">
        <p14:creationId xmlns:p14="http://schemas.microsoft.com/office/powerpoint/2010/main" val="3651052540"/>
      </p:ext>
    </p:extLst>
  </p:cSld>
  <p:clrMap bg1="lt1" tx1="dk1" bg2="lt2" tx2="dk2" accent1="accent1" accent2="accent2" accent3="accent3" accent4="accent4" accent5="accent5" accent6="accent6" hlink="hlink" folHlink="folHlink"/>
  <p:sldLayoutIdLst>
    <p:sldLayoutId id="2147483919" r:id="rId1"/>
  </p:sldLayoutIdLst>
  <p:hf hdr="0" ftr="0" dt="0"/>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331934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12660295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415662684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367" y="2770095"/>
            <a:ext cx="10217152" cy="32671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3"/>
          </p:nvPr>
        </p:nvSpPr>
        <p:spPr>
          <a:xfrm>
            <a:off x="7719484" y="6356351"/>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1593215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1" y="2133601"/>
            <a:ext cx="9793817"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4"/>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25C2C56-A2C1-401F-AB67-358F1A2B8943}" type="datetimeFigureOut">
              <a:rPr lang="en-US" smtClean="0"/>
              <a:t>8/14/2018</a:t>
            </a:fld>
            <a:endParaRPr lang="en-US"/>
          </a:p>
        </p:txBody>
      </p:sp>
      <p:sp>
        <p:nvSpPr>
          <p:cNvPr id="5" name="Footer Placeholder 4"/>
          <p:cNvSpPr>
            <a:spLocks noGrp="1"/>
          </p:cNvSpPr>
          <p:nvPr>
            <p:ph type="ftr" sz="quarter" idx="3"/>
          </p:nvPr>
        </p:nvSpPr>
        <p:spPr>
          <a:xfrm>
            <a:off x="7945121" y="6371591"/>
            <a:ext cx="3860800" cy="257810"/>
          </a:xfrm>
          <a:prstGeom prst="rect">
            <a:avLst/>
          </a:prstGeom>
        </p:spPr>
        <p:txBody>
          <a:bodyPr vert="horz" lIns="91440" tIns="45720" rIns="91440" bIns="45720" rtlCol="0" anchor="ctr"/>
          <a:lstStyle>
            <a:lvl1pPr marL="0" algn="r" defTabSz="914126"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5588001" y="6356353"/>
            <a:ext cx="1016000" cy="271463"/>
          </a:xfrm>
          <a:prstGeom prst="rect">
            <a:avLst/>
          </a:prstGeom>
        </p:spPr>
        <p:txBody>
          <a:bodyPr vert="horz" lIns="91440" tIns="45720" rIns="91440" bIns="45720" rtlCol="0" anchor="ctr"/>
          <a:lstStyle>
            <a:lvl1pPr marL="0" algn="ctr" defTabSz="914126" rtl="0" eaLnBrk="1" latinLnBrk="0" hangingPunct="1">
              <a:defRPr sz="1200" kern="1200">
                <a:solidFill>
                  <a:schemeClr val="bg2">
                    <a:lumMod val="60000"/>
                    <a:lumOff val="40000"/>
                  </a:schemeClr>
                </a:solidFill>
                <a:latin typeface="+mn-lt"/>
                <a:ea typeface="+mn-ea"/>
                <a:cs typeface="+mn-cs"/>
              </a:defRPr>
            </a:lvl1pPr>
          </a:lstStyle>
          <a:p>
            <a:fld id="{37DD6B36-33EF-4DB0-B554-0C31E874ADF8}" type="slidenum">
              <a:rPr lang="en-US" smtClean="0"/>
              <a:t>‹#›</a:t>
            </a:fld>
            <a:endParaRPr lang="en-US"/>
          </a:p>
        </p:txBody>
      </p:sp>
    </p:spTree>
    <p:extLst>
      <p:ext uri="{BB962C8B-B14F-4D97-AF65-F5344CB8AC3E}">
        <p14:creationId xmlns:p14="http://schemas.microsoft.com/office/powerpoint/2010/main" val="40002938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Lst>
  <p:txStyles>
    <p:titleStyle>
      <a:lvl1pPr algn="ctr" defTabSz="914126" rtl="0" eaLnBrk="1" latinLnBrk="0" hangingPunct="1">
        <a:spcBef>
          <a:spcPct val="0"/>
        </a:spcBef>
        <a:buNone/>
        <a:defRPr sz="4799" kern="1200">
          <a:solidFill>
            <a:schemeClr val="tx1">
              <a:lumMod val="75000"/>
              <a:lumOff val="25000"/>
            </a:schemeClr>
          </a:solidFill>
          <a:latin typeface="+mj-lt"/>
          <a:ea typeface="+mj-ea"/>
          <a:cs typeface="+mj-cs"/>
        </a:defRPr>
      </a:lvl1pPr>
    </p:titleStyle>
    <p:bodyStyle>
      <a:lvl1pPr marL="342797" indent="-342797" algn="l" defTabSz="914126" rtl="0" eaLnBrk="1" latinLnBrk="0" hangingPunct="1">
        <a:spcBef>
          <a:spcPts val="1999"/>
        </a:spcBef>
        <a:buClr>
          <a:schemeClr val="tx1">
            <a:lumMod val="75000"/>
            <a:lumOff val="25000"/>
          </a:schemeClr>
        </a:buClr>
        <a:buFont typeface="Arial" pitchFamily="34" charset="0"/>
        <a:buChar char="•"/>
        <a:defRPr sz="2399" kern="1200">
          <a:solidFill>
            <a:schemeClr val="tx1">
              <a:lumMod val="75000"/>
              <a:lumOff val="25000"/>
            </a:schemeClr>
          </a:solidFill>
          <a:latin typeface="+mn-lt"/>
          <a:ea typeface="+mn-ea"/>
          <a:cs typeface="+mn-cs"/>
        </a:defRPr>
      </a:lvl1pPr>
      <a:lvl2pPr marL="579264" indent="-228531" algn="l" defTabSz="914126" rtl="0" eaLnBrk="1" latinLnBrk="0" hangingPunct="1">
        <a:spcBef>
          <a:spcPts val="600"/>
        </a:spcBef>
        <a:buClr>
          <a:schemeClr val="bg2">
            <a:lumMod val="60000"/>
            <a:lumOff val="40000"/>
          </a:schemeClr>
        </a:buClr>
        <a:buFont typeface="Arial" pitchFamily="34" charset="0"/>
        <a:buChar char="•"/>
        <a:defRPr sz="2199" kern="1200">
          <a:solidFill>
            <a:schemeClr val="tx1">
              <a:lumMod val="75000"/>
              <a:lumOff val="25000"/>
            </a:schemeClr>
          </a:solidFill>
          <a:latin typeface="+mn-lt"/>
          <a:ea typeface="+mn-ea"/>
          <a:cs typeface="+mn-cs"/>
        </a:defRPr>
      </a:lvl2pPr>
      <a:lvl3pPr marL="807796" indent="-228531" algn="l" defTabSz="914126" rtl="0" eaLnBrk="1" latinLnBrk="0" hangingPunct="1">
        <a:spcBef>
          <a:spcPts val="600"/>
        </a:spcBef>
        <a:buClr>
          <a:schemeClr val="tx1">
            <a:lumMod val="75000"/>
            <a:lumOff val="25000"/>
          </a:schemeClr>
        </a:buClr>
        <a:buFont typeface="Arial" pitchFamily="34" charset="0"/>
        <a:buChar char="•"/>
        <a:defRPr sz="1999" kern="1200">
          <a:solidFill>
            <a:schemeClr val="tx1">
              <a:lumMod val="75000"/>
              <a:lumOff val="25000"/>
            </a:schemeClr>
          </a:solidFill>
          <a:latin typeface="+mn-lt"/>
          <a:ea typeface="+mn-ea"/>
          <a:cs typeface="+mn-cs"/>
        </a:defRPr>
      </a:lvl3pPr>
      <a:lvl4pPr marL="1036327" indent="-228531" algn="l" defTabSz="914126" rtl="0" eaLnBrk="1" latinLnBrk="0" hangingPunct="1">
        <a:spcBef>
          <a:spcPts val="600"/>
        </a:spcBef>
        <a:buClr>
          <a:schemeClr val="bg2">
            <a:lumMod val="60000"/>
            <a:lumOff val="40000"/>
          </a:schemeClr>
        </a:buClr>
        <a:buFont typeface="Arial" pitchFamily="34" charset="0"/>
        <a:buChar char="•"/>
        <a:defRPr sz="1799" kern="1200">
          <a:solidFill>
            <a:schemeClr val="tx1">
              <a:lumMod val="75000"/>
              <a:lumOff val="25000"/>
            </a:schemeClr>
          </a:solidFill>
          <a:latin typeface="+mn-lt"/>
          <a:ea typeface="+mn-ea"/>
          <a:cs typeface="+mn-cs"/>
        </a:defRPr>
      </a:lvl4pPr>
      <a:lvl5pPr marL="1264858" indent="-228531" algn="l" defTabSz="914126" rtl="0" eaLnBrk="1" latinLnBrk="0" hangingPunct="1">
        <a:spcBef>
          <a:spcPts val="600"/>
        </a:spcBef>
        <a:buClr>
          <a:schemeClr val="tx1">
            <a:lumMod val="75000"/>
            <a:lumOff val="25000"/>
          </a:schemeClr>
        </a:buClr>
        <a:buFont typeface="Arial" pitchFamily="34" charset="0"/>
        <a:buChar char="•"/>
        <a:defRPr sz="1799" kern="1200">
          <a:solidFill>
            <a:schemeClr val="tx1">
              <a:lumMod val="75000"/>
              <a:lumOff val="25000"/>
            </a:schemeClr>
          </a:solidFill>
          <a:latin typeface="+mn-lt"/>
          <a:ea typeface="+mn-ea"/>
          <a:cs typeface="+mn-cs"/>
        </a:defRPr>
      </a:lvl5pPr>
      <a:lvl6pPr marL="1485454" indent="-228531" algn="l" defTabSz="914126" rtl="0" eaLnBrk="1" latinLnBrk="0" hangingPunct="1">
        <a:spcBef>
          <a:spcPct val="20000"/>
        </a:spcBef>
        <a:buClr>
          <a:schemeClr val="bg2">
            <a:lumMod val="60000"/>
            <a:lumOff val="40000"/>
          </a:schemeClr>
        </a:buClr>
        <a:buFont typeface="Arial" pitchFamily="34" charset="0"/>
        <a:buChar char="•"/>
        <a:defRPr lang="en-US" sz="1799" kern="1200" dirty="0" smtClean="0">
          <a:solidFill>
            <a:schemeClr val="tx1">
              <a:lumMod val="75000"/>
              <a:lumOff val="25000"/>
            </a:schemeClr>
          </a:solidFill>
          <a:latin typeface="+mn-lt"/>
          <a:ea typeface="+mn-ea"/>
          <a:cs typeface="+mn-cs"/>
        </a:defRPr>
      </a:lvl6pPr>
      <a:lvl7pPr marL="1712399" indent="-228531" algn="l" defTabSz="914126" rtl="0" eaLnBrk="1" latinLnBrk="0" hangingPunct="1">
        <a:spcBef>
          <a:spcPct val="20000"/>
        </a:spcBef>
        <a:buClr>
          <a:schemeClr val="tx1">
            <a:lumMod val="75000"/>
            <a:lumOff val="25000"/>
          </a:schemeClr>
        </a:buClr>
        <a:buFont typeface="Arial" pitchFamily="34" charset="0"/>
        <a:buChar char="•"/>
        <a:defRPr lang="en-US" sz="1799" kern="1200" dirty="0" smtClean="0">
          <a:solidFill>
            <a:schemeClr val="tx1">
              <a:lumMod val="75000"/>
              <a:lumOff val="25000"/>
            </a:schemeClr>
          </a:solidFill>
          <a:latin typeface="+mn-lt"/>
          <a:ea typeface="+mn-ea"/>
          <a:cs typeface="+mn-cs"/>
        </a:defRPr>
      </a:lvl7pPr>
      <a:lvl8pPr marL="1947279" indent="-228531" algn="l" defTabSz="914126" rtl="0" eaLnBrk="1" latinLnBrk="0" hangingPunct="1">
        <a:spcBef>
          <a:spcPct val="20000"/>
        </a:spcBef>
        <a:buClr>
          <a:schemeClr val="bg2">
            <a:lumMod val="60000"/>
            <a:lumOff val="40000"/>
          </a:schemeClr>
        </a:buClr>
        <a:buFont typeface="Arial" pitchFamily="34" charset="0"/>
        <a:buChar char="•"/>
        <a:defRPr lang="en-US" sz="1799" kern="1200" dirty="0" smtClean="0">
          <a:solidFill>
            <a:schemeClr val="tx1">
              <a:lumMod val="75000"/>
              <a:lumOff val="25000"/>
            </a:schemeClr>
          </a:solidFill>
          <a:latin typeface="+mn-lt"/>
          <a:ea typeface="+mn-ea"/>
          <a:cs typeface="+mn-cs"/>
        </a:defRPr>
      </a:lvl8pPr>
      <a:lvl9pPr marL="2174223" indent="-228531" algn="l" defTabSz="914126" rtl="0" eaLnBrk="1" latinLnBrk="0" hangingPunct="1">
        <a:spcBef>
          <a:spcPct val="20000"/>
        </a:spcBef>
        <a:buClr>
          <a:schemeClr val="tx1">
            <a:lumMod val="75000"/>
            <a:lumOff val="25000"/>
          </a:schemeClr>
        </a:buClr>
        <a:buFont typeface="Arial" pitchFamily="34" charset="0"/>
        <a:buChar char="•"/>
        <a:defRPr lang="en-US" sz="1799" kern="1200" dirty="0">
          <a:solidFill>
            <a:schemeClr val="tx1">
              <a:lumMod val="75000"/>
              <a:lumOff val="25000"/>
            </a:schemeClr>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6"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6" y="1828803"/>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CC690CD-F075-4DD4-9A00-2342E5C230C5}" type="datetime1">
              <a:rPr lang="en-US" smtClean="0"/>
              <a:t>8/14/2018</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6" y="6356353"/>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r>
              <a:rPr lang="en-US" dirty="0"/>
              <a:t> Slide </a:t>
            </a:r>
            <a:fld id="{F36C87F6-986D-49E6-AF40-1B3A1EE8064D}" type="slidenum">
              <a:rPr lang="en-US" smtClean="0"/>
              <a:pPr/>
              <a:t>‹#›</a:t>
            </a:fld>
            <a:endParaRPr lang="en-US" dirty="0"/>
          </a:p>
        </p:txBody>
      </p:sp>
    </p:spTree>
    <p:extLst>
      <p:ext uri="{BB962C8B-B14F-4D97-AF65-F5344CB8AC3E}">
        <p14:creationId xmlns:p14="http://schemas.microsoft.com/office/powerpoint/2010/main" val="145023222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6"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6" y="1828803"/>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AC679E30-98B3-4823-B00C-CD383DF9A7DA}" type="datetime1">
              <a:rPr lang="en-US" smtClean="0"/>
              <a:t>8/14/2018</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6" y="6356353"/>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402863532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8E58B-B6A9-457F-B8D3-FE7C100248D8}" type="datetime1">
              <a:rPr lang="en-US" smtClean="0"/>
              <a:t>8/14/2018</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17897428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hyperlink" Target="http://www.nist.gov/pqcrypto" TargetMode="External"/><Relationship Id="rId2" Type="http://schemas.openxmlformats.org/officeDocument/2006/relationships/hyperlink" Target="http://csrc.nist.gov/" TargetMode="External"/><Relationship Id="rId1" Type="http://schemas.openxmlformats.org/officeDocument/2006/relationships/slideLayout" Target="../slideLayouts/slideLayout49.xml"/><Relationship Id="rId5" Type="http://schemas.openxmlformats.org/officeDocument/2006/relationships/comments" Target="../comments/comment7.xml"/><Relationship Id="rId4" Type="http://schemas.openxmlformats.org/officeDocument/2006/relationships/hyperlink" Target="mailto:pqc-comments@nist.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E75C-9BB6-47FA-8A36-E0DDCBA8E0C5}"/>
              </a:ext>
            </a:extLst>
          </p:cNvPr>
          <p:cNvSpPr>
            <a:spLocks noGrp="1"/>
          </p:cNvSpPr>
          <p:nvPr>
            <p:ph type="ctrTitle"/>
          </p:nvPr>
        </p:nvSpPr>
        <p:spPr>
          <a:xfrm>
            <a:off x="722722" y="672276"/>
            <a:ext cx="10643110" cy="2387600"/>
          </a:xfrm>
        </p:spPr>
        <p:txBody>
          <a:bodyPr/>
          <a:lstStyle/>
          <a:p>
            <a:r>
              <a:rPr lang="en-US" sz="4400" dirty="0"/>
              <a:t>Cryptography in “Pre-Post-Quantum” Time</a:t>
            </a:r>
            <a:br>
              <a:rPr lang="en-US" dirty="0"/>
            </a:br>
            <a:endParaRPr lang="en-US" sz="2800" dirty="0"/>
          </a:p>
        </p:txBody>
      </p:sp>
      <p:sp>
        <p:nvSpPr>
          <p:cNvPr id="3" name="Subtitle 2">
            <a:extLst>
              <a:ext uri="{FF2B5EF4-FFF2-40B4-BE49-F238E27FC236}">
                <a16:creationId xmlns:a16="http://schemas.microsoft.com/office/drawing/2014/main" id="{AB5AC1A4-7110-4C65-98EE-ED112190819C}"/>
              </a:ext>
            </a:extLst>
          </p:cNvPr>
          <p:cNvSpPr>
            <a:spLocks noGrp="1"/>
          </p:cNvSpPr>
          <p:nvPr>
            <p:ph type="subTitle" idx="1"/>
          </p:nvPr>
        </p:nvSpPr>
        <p:spPr>
          <a:xfrm>
            <a:off x="1524000" y="4375036"/>
            <a:ext cx="9144000" cy="1655762"/>
          </a:xfrm>
        </p:spPr>
        <p:txBody>
          <a:bodyPr>
            <a:normAutofit/>
          </a:bodyPr>
          <a:lstStyle/>
          <a:p>
            <a:r>
              <a:rPr lang="en-US" dirty="0"/>
              <a:t>Lily Chen</a:t>
            </a:r>
          </a:p>
          <a:p>
            <a:r>
              <a:rPr lang="en-US" sz="1800" dirty="0"/>
              <a:t>Cryptographic Technology Group</a:t>
            </a:r>
          </a:p>
          <a:p>
            <a:r>
              <a:rPr lang="en-US" sz="1800" dirty="0"/>
              <a:t>Computer Security Division, Information Technology Lab</a:t>
            </a:r>
          </a:p>
          <a:p>
            <a:r>
              <a:rPr lang="en-US" sz="1800" dirty="0"/>
              <a:t>National Institute of Standards and Technology (NIST)</a:t>
            </a:r>
          </a:p>
          <a:p>
            <a:endParaRPr lang="en-US" dirty="0"/>
          </a:p>
        </p:txBody>
      </p:sp>
    </p:spTree>
    <p:extLst>
      <p:ext uri="{BB962C8B-B14F-4D97-AF65-F5344CB8AC3E}">
        <p14:creationId xmlns:p14="http://schemas.microsoft.com/office/powerpoint/2010/main" val="234898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8719-43AC-1A4D-A35E-DFB8401233F3}"/>
              </a:ext>
            </a:extLst>
          </p:cNvPr>
          <p:cNvSpPr>
            <a:spLocks noGrp="1"/>
          </p:cNvSpPr>
          <p:nvPr>
            <p:ph type="title"/>
          </p:nvPr>
        </p:nvSpPr>
        <p:spPr/>
        <p:txBody>
          <a:bodyPr>
            <a:normAutofit fontScale="90000"/>
          </a:bodyPr>
          <a:lstStyle/>
          <a:p>
            <a:r>
              <a:rPr lang="en-US" dirty="0"/>
              <a:t>Symmetric Key Cryptography Solution</a:t>
            </a:r>
          </a:p>
        </p:txBody>
      </p:sp>
      <p:sp>
        <p:nvSpPr>
          <p:cNvPr id="3" name="Content Placeholder 2">
            <a:extLst>
              <a:ext uri="{FF2B5EF4-FFF2-40B4-BE49-F238E27FC236}">
                <a16:creationId xmlns:a16="http://schemas.microsoft.com/office/drawing/2014/main" id="{922148B4-16A1-A54B-9C62-4938DE7C6F41}"/>
              </a:ext>
            </a:extLst>
          </p:cNvPr>
          <p:cNvSpPr>
            <a:spLocks noGrp="1"/>
          </p:cNvSpPr>
          <p:nvPr>
            <p:ph idx="1"/>
          </p:nvPr>
        </p:nvSpPr>
        <p:spPr>
          <a:xfrm>
            <a:off x="970547" y="2133601"/>
            <a:ext cx="10435390" cy="3931920"/>
          </a:xfrm>
        </p:spPr>
        <p:txBody>
          <a:bodyPr>
            <a:normAutofit fontScale="92500" lnSpcReduction="10000"/>
          </a:bodyPr>
          <a:lstStyle/>
          <a:p>
            <a:r>
              <a:rPr lang="en-US" dirty="0"/>
              <a:t>To deal with quantum attacks on public-key cryptography currently in use, some approaches tentatively suggest to fall back to pure symmetric key solutions through</a:t>
            </a:r>
          </a:p>
          <a:p>
            <a:pPr lvl="1"/>
            <a:r>
              <a:rPr lang="en-US" dirty="0"/>
              <a:t>Pre-distributed key or </a:t>
            </a:r>
          </a:p>
          <a:p>
            <a:pPr lvl="1"/>
            <a:r>
              <a:rPr lang="en-US" dirty="0"/>
              <a:t>Quantum key distribution</a:t>
            </a:r>
          </a:p>
          <a:p>
            <a:r>
              <a:rPr lang="en-US" dirty="0"/>
              <a:t>The pure symmetric key crypto may work if a secure key distribution/update infrastructure is in place, e.g.</a:t>
            </a:r>
          </a:p>
          <a:p>
            <a:pPr lvl="1"/>
            <a:r>
              <a:rPr lang="en-US" dirty="0"/>
              <a:t>Cellular system with USIM card and service provider managed authentication center</a:t>
            </a:r>
          </a:p>
          <a:p>
            <a:r>
              <a:rPr lang="en-US" dirty="0"/>
              <a:t>Many-to-many communication networks have relied on public key cryptography to establish secure communications in the past 20 years, e.g. IKE, TLS, etc. </a:t>
            </a:r>
          </a:p>
          <a:p>
            <a:pPr lvl="1"/>
            <a:r>
              <a:rPr lang="en-US" dirty="0"/>
              <a:t>Falling back to symmetric-key based solution proposes a challenge in key distribution</a:t>
            </a:r>
          </a:p>
        </p:txBody>
      </p:sp>
    </p:spTree>
    <p:extLst>
      <p:ext uri="{BB962C8B-B14F-4D97-AF65-F5344CB8AC3E}">
        <p14:creationId xmlns:p14="http://schemas.microsoft.com/office/powerpoint/2010/main" val="178628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EE22-55A9-3A42-ACFD-247E30DA74DC}"/>
              </a:ext>
            </a:extLst>
          </p:cNvPr>
          <p:cNvSpPr>
            <a:spLocks noGrp="1"/>
          </p:cNvSpPr>
          <p:nvPr>
            <p:ph type="title"/>
          </p:nvPr>
        </p:nvSpPr>
        <p:spPr/>
        <p:txBody>
          <a:bodyPr>
            <a:normAutofit/>
          </a:bodyPr>
          <a:lstStyle/>
          <a:p>
            <a:r>
              <a:rPr lang="en-US" sz="4400" dirty="0"/>
              <a:t>Important Awareness and Decisions</a:t>
            </a:r>
          </a:p>
        </p:txBody>
      </p:sp>
      <p:sp>
        <p:nvSpPr>
          <p:cNvPr id="3" name="Content Placeholder 2">
            <a:extLst>
              <a:ext uri="{FF2B5EF4-FFF2-40B4-BE49-F238E27FC236}">
                <a16:creationId xmlns:a16="http://schemas.microsoft.com/office/drawing/2014/main" id="{005293EB-B397-FB45-A5C7-53002367C5CB}"/>
              </a:ext>
            </a:extLst>
          </p:cNvPr>
          <p:cNvSpPr>
            <a:spLocks noGrp="1"/>
          </p:cNvSpPr>
          <p:nvPr>
            <p:ph idx="1"/>
          </p:nvPr>
        </p:nvSpPr>
        <p:spPr>
          <a:xfrm>
            <a:off x="930442" y="2133601"/>
            <a:ext cx="10692063" cy="3931920"/>
          </a:xfrm>
        </p:spPr>
        <p:txBody>
          <a:bodyPr>
            <a:normAutofit fontScale="92500" lnSpcReduction="20000"/>
          </a:bodyPr>
          <a:lstStyle/>
          <a:p>
            <a:r>
              <a:rPr lang="en-US" dirty="0"/>
              <a:t>Current NIST Standards cover the essential crypto primitives, in particular, for PK system</a:t>
            </a:r>
          </a:p>
          <a:p>
            <a:pPr lvl="1"/>
            <a:r>
              <a:rPr lang="en-US" dirty="0"/>
              <a:t>Key establishments (SP 800-56A/B); and</a:t>
            </a:r>
          </a:p>
          <a:p>
            <a:pPr lvl="1"/>
            <a:r>
              <a:rPr lang="en-US" dirty="0"/>
              <a:t>Signatures (FIPS 186)</a:t>
            </a:r>
          </a:p>
          <a:p>
            <a:r>
              <a:rPr lang="en-US" dirty="0"/>
              <a:t>We are aware that many applications need deploying other crypto tools to provide special features such as</a:t>
            </a:r>
          </a:p>
          <a:p>
            <a:pPr lvl="1"/>
            <a:r>
              <a:rPr lang="en-US" dirty="0"/>
              <a:t>Ring signature/group signature</a:t>
            </a:r>
          </a:p>
          <a:p>
            <a:pPr lvl="1"/>
            <a:r>
              <a:rPr lang="en-US" dirty="0"/>
              <a:t>Identity/Attribute based encryption (IBE or ABE)</a:t>
            </a:r>
          </a:p>
          <a:p>
            <a:pPr lvl="1"/>
            <a:r>
              <a:rPr lang="en-US" dirty="0"/>
              <a:t>Zero-knowledge proofs</a:t>
            </a:r>
          </a:p>
          <a:p>
            <a:r>
              <a:rPr lang="en-US" dirty="0"/>
              <a:t>As foreseeing the transition to PQC, to provide the same feature in the new applications, it is very important to consider quantum resistant primitives</a:t>
            </a:r>
          </a:p>
        </p:txBody>
      </p:sp>
    </p:spTree>
    <p:extLst>
      <p:ext uri="{BB962C8B-B14F-4D97-AF65-F5344CB8AC3E}">
        <p14:creationId xmlns:p14="http://schemas.microsoft.com/office/powerpoint/2010/main" val="11345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0811-310A-460F-A604-2D39281F43A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EFC0421-5C1B-4D07-93EA-E440ED68A674}"/>
              </a:ext>
            </a:extLst>
          </p:cNvPr>
          <p:cNvSpPr>
            <a:spLocks noGrp="1"/>
          </p:cNvSpPr>
          <p:nvPr>
            <p:ph idx="1"/>
          </p:nvPr>
        </p:nvSpPr>
        <p:spPr>
          <a:xfrm>
            <a:off x="701508" y="1957137"/>
            <a:ext cx="10435884" cy="4065268"/>
          </a:xfrm>
        </p:spPr>
        <p:txBody>
          <a:bodyPr>
            <a:normAutofit fontScale="92500" lnSpcReduction="20000"/>
          </a:bodyPr>
          <a:lstStyle/>
          <a:p>
            <a:r>
              <a:rPr lang="en-US" dirty="0"/>
              <a:t>Mind classical attacks </a:t>
            </a:r>
          </a:p>
          <a:p>
            <a:pPr lvl="1"/>
            <a:r>
              <a:rPr lang="en-US" dirty="0"/>
              <a:t>Attackers are not waiting for quantum computers</a:t>
            </a:r>
          </a:p>
          <a:p>
            <a:r>
              <a:rPr lang="en-US" dirty="0"/>
              <a:t>Identify and eliminate flawed implementations</a:t>
            </a:r>
          </a:p>
          <a:p>
            <a:pPr lvl="1"/>
            <a:r>
              <a:rPr lang="en-US" dirty="0"/>
              <a:t>Those are more dangerous than quantum computers</a:t>
            </a:r>
          </a:p>
          <a:p>
            <a:r>
              <a:rPr lang="en-US" dirty="0"/>
              <a:t>For</a:t>
            </a:r>
            <a:r>
              <a:rPr lang="en-US" dirty="0">
                <a:solidFill>
                  <a:schemeClr val="tx1">
                    <a:lumMod val="75000"/>
                    <a:lumOff val="25000"/>
                  </a:schemeClr>
                </a:solidFill>
              </a:rPr>
              <a:t> NIST PQC standardization  </a:t>
            </a:r>
          </a:p>
          <a:p>
            <a:pPr lvl="1"/>
            <a:r>
              <a:rPr lang="en-US" dirty="0">
                <a:solidFill>
                  <a:schemeClr val="tx1">
                    <a:lumMod val="75000"/>
                    <a:lumOff val="25000"/>
                  </a:schemeClr>
                </a:solidFill>
              </a:rPr>
              <a:t>Tell us what you can or cannot handle in your applications with regard to key size, ciphertext size, signature size, key generation, decryption failure, processing complexity, etc. and the preference in tradeoffs</a:t>
            </a:r>
          </a:p>
          <a:p>
            <a:r>
              <a:rPr lang="en-US" dirty="0">
                <a:solidFill>
                  <a:schemeClr val="tx1">
                    <a:lumMod val="75000"/>
                    <a:lumOff val="25000"/>
                  </a:schemeClr>
                </a:solidFill>
              </a:rPr>
              <a:t>Prepare for the transition</a:t>
            </a:r>
          </a:p>
          <a:p>
            <a:pPr lvl="1"/>
            <a:r>
              <a:rPr lang="en-US" dirty="0">
                <a:solidFill>
                  <a:schemeClr val="tx1">
                    <a:lumMod val="75000"/>
                    <a:lumOff val="25000"/>
                  </a:schemeClr>
                </a:solidFill>
              </a:rPr>
              <a:t>Facilitate crypto agility in new protocols and applications</a:t>
            </a:r>
          </a:p>
          <a:p>
            <a:pPr lvl="1"/>
            <a:r>
              <a:rPr lang="en-US" dirty="0"/>
              <a:t>Consider</a:t>
            </a:r>
            <a:r>
              <a:rPr lang="en-US" dirty="0">
                <a:solidFill>
                  <a:schemeClr val="tx1">
                    <a:lumMod val="75000"/>
                    <a:lumOff val="25000"/>
                  </a:schemeClr>
                </a:solidFill>
              </a:rPr>
              <a:t> quantum resistant primitives for new features </a:t>
            </a:r>
          </a:p>
        </p:txBody>
      </p:sp>
    </p:spTree>
    <p:extLst>
      <p:ext uri="{BB962C8B-B14F-4D97-AF65-F5344CB8AC3E}">
        <p14:creationId xmlns:p14="http://schemas.microsoft.com/office/powerpoint/2010/main" val="291380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4D79-AA62-4C84-B408-5AE20F358DA7}"/>
              </a:ext>
            </a:extLst>
          </p:cNvPr>
          <p:cNvSpPr>
            <a:spLocks noGrp="1"/>
          </p:cNvSpPr>
          <p:nvPr>
            <p:ph type="title"/>
          </p:nvPr>
        </p:nvSpPr>
        <p:spPr/>
        <p:txBody>
          <a:bodyPr>
            <a:normAutofit/>
          </a:bodyPr>
          <a:lstStyle/>
          <a:p>
            <a:r>
              <a:rPr lang="en-US" sz="4400" dirty="0"/>
              <a:t>Contact Information</a:t>
            </a:r>
          </a:p>
        </p:txBody>
      </p:sp>
      <p:sp>
        <p:nvSpPr>
          <p:cNvPr id="3" name="Content Placeholder 2">
            <a:extLst>
              <a:ext uri="{FF2B5EF4-FFF2-40B4-BE49-F238E27FC236}">
                <a16:creationId xmlns:a16="http://schemas.microsoft.com/office/drawing/2014/main" id="{DF4CCC58-B2D0-4C97-924C-F259FF35E743}"/>
              </a:ext>
            </a:extLst>
          </p:cNvPr>
          <p:cNvSpPr>
            <a:spLocks noGrp="1"/>
          </p:cNvSpPr>
          <p:nvPr>
            <p:ph idx="1"/>
          </p:nvPr>
        </p:nvSpPr>
        <p:spPr>
          <a:xfrm>
            <a:off x="581192" y="1911096"/>
            <a:ext cx="11029615" cy="2212848"/>
          </a:xfrm>
        </p:spPr>
        <p:txBody>
          <a:bodyPr>
            <a:normAutofit fontScale="70000" lnSpcReduction="20000"/>
          </a:bodyPr>
          <a:lstStyle/>
          <a:p>
            <a:r>
              <a:rPr lang="en-US" dirty="0"/>
              <a:t>See </a:t>
            </a:r>
            <a:r>
              <a:rPr lang="en-US" dirty="0">
                <a:hlinkClick r:id="rId2"/>
              </a:rPr>
              <a:t>http://csrc.nist.gov</a:t>
            </a:r>
            <a:r>
              <a:rPr lang="en-US" dirty="0"/>
              <a:t> for crypto standards, updates, call for public comments, workshops and conference</a:t>
            </a:r>
          </a:p>
          <a:p>
            <a:r>
              <a:rPr lang="en-US" dirty="0"/>
              <a:t>Join the discussion group pqc-forum@nist.gov</a:t>
            </a:r>
          </a:p>
          <a:p>
            <a:r>
              <a:rPr lang="en-US" dirty="0"/>
              <a:t>The 1</a:t>
            </a:r>
            <a:r>
              <a:rPr lang="en-US" baseline="30000" dirty="0"/>
              <a:t>st</a:t>
            </a:r>
            <a:r>
              <a:rPr lang="en-US" dirty="0"/>
              <a:t> round candidates are posted at </a:t>
            </a:r>
            <a:r>
              <a:rPr lang="en-US" dirty="0">
                <a:hlinkClick r:id="rId3"/>
              </a:rPr>
              <a:t>http://www.nist.gov/pqcrypto</a:t>
            </a:r>
            <a:r>
              <a:rPr lang="en-US" dirty="0"/>
              <a:t>  with presentations at the 1</a:t>
            </a:r>
            <a:r>
              <a:rPr lang="en-US" baseline="30000" dirty="0"/>
              <a:t>st</a:t>
            </a:r>
            <a:r>
              <a:rPr lang="en-US" dirty="0"/>
              <a:t> NIST PQC Standardization Conference</a:t>
            </a:r>
          </a:p>
          <a:p>
            <a:r>
              <a:rPr lang="en-US" dirty="0"/>
              <a:t>For comments, questions, or suggestions, send e-mail to </a:t>
            </a:r>
            <a:r>
              <a:rPr lang="en-US" dirty="0">
                <a:hlinkClick r:id="rId4"/>
              </a:rPr>
              <a:t>pqc-comments@nist.gov</a:t>
            </a:r>
            <a:r>
              <a:rPr lang="en-US" dirty="0"/>
              <a:t> </a:t>
            </a:r>
          </a:p>
        </p:txBody>
      </p:sp>
    </p:spTree>
    <p:extLst>
      <p:ext uri="{BB962C8B-B14F-4D97-AF65-F5344CB8AC3E}">
        <p14:creationId xmlns:p14="http://schemas.microsoft.com/office/powerpoint/2010/main" val="204860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A2F8-8282-41D1-9747-F33B4F47A9A1}"/>
              </a:ext>
            </a:extLst>
          </p:cNvPr>
          <p:cNvSpPr>
            <a:spLocks noGrp="1"/>
          </p:cNvSpPr>
          <p:nvPr>
            <p:ph type="title"/>
          </p:nvPr>
        </p:nvSpPr>
        <p:spPr>
          <a:xfrm>
            <a:off x="1200151" y="585536"/>
            <a:ext cx="9793816" cy="998471"/>
          </a:xfrm>
        </p:spPr>
        <p:txBody>
          <a:bodyPr/>
          <a:lstStyle/>
          <a:p>
            <a:r>
              <a:rPr lang="en-US" dirty="0"/>
              <a:t>Outline</a:t>
            </a:r>
          </a:p>
        </p:txBody>
      </p:sp>
      <p:sp>
        <p:nvSpPr>
          <p:cNvPr id="3" name="Content Placeholder 2">
            <a:extLst>
              <a:ext uri="{FF2B5EF4-FFF2-40B4-BE49-F238E27FC236}">
                <a16:creationId xmlns:a16="http://schemas.microsoft.com/office/drawing/2014/main" id="{E7054D1F-1709-41C6-A1B5-09F105A99FB1}"/>
              </a:ext>
            </a:extLst>
          </p:cNvPr>
          <p:cNvSpPr>
            <a:spLocks noGrp="1"/>
          </p:cNvSpPr>
          <p:nvPr>
            <p:ph idx="1"/>
          </p:nvPr>
        </p:nvSpPr>
        <p:spPr>
          <a:xfrm>
            <a:off x="838200" y="1825625"/>
            <a:ext cx="10515600" cy="4286417"/>
          </a:xfrm>
        </p:spPr>
        <p:txBody>
          <a:bodyPr/>
          <a:lstStyle/>
          <a:p>
            <a:r>
              <a:rPr lang="en-US" dirty="0"/>
              <a:t>Status of NIST PQC Standardization Project and Next Steps</a:t>
            </a:r>
          </a:p>
          <a:p>
            <a:r>
              <a:rPr lang="en-US" dirty="0"/>
              <a:t>Update on NIST Cryptographic Standards and Classical Security</a:t>
            </a:r>
          </a:p>
          <a:p>
            <a:r>
              <a:rPr lang="en-US" dirty="0"/>
              <a:t>Preparation and migration</a:t>
            </a:r>
          </a:p>
          <a:p>
            <a:pPr lvl="1"/>
            <a:r>
              <a:rPr lang="en-US" dirty="0"/>
              <a:t>Hash-based signatures</a:t>
            </a:r>
          </a:p>
          <a:p>
            <a:pPr lvl="1"/>
            <a:r>
              <a:rPr lang="en-US" dirty="0"/>
              <a:t>Hybrid mode and dual signature</a:t>
            </a:r>
          </a:p>
          <a:p>
            <a:pPr lvl="1"/>
            <a:r>
              <a:rPr lang="en-US" dirty="0"/>
              <a:t>Symmetric key based solution</a:t>
            </a:r>
          </a:p>
          <a:p>
            <a:r>
              <a:rPr lang="en-US" dirty="0"/>
              <a:t>Important awareness and decisions</a:t>
            </a:r>
          </a:p>
          <a:p>
            <a:r>
              <a:rPr lang="en-US" dirty="0"/>
              <a:t>Summary</a:t>
            </a:r>
          </a:p>
        </p:txBody>
      </p:sp>
    </p:spTree>
    <p:extLst>
      <p:ext uri="{BB962C8B-B14F-4D97-AF65-F5344CB8AC3E}">
        <p14:creationId xmlns:p14="http://schemas.microsoft.com/office/powerpoint/2010/main" val="413802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354" y="473870"/>
            <a:ext cx="9039261" cy="990167"/>
          </a:xfrm>
        </p:spPr>
        <p:txBody>
          <a:bodyPr>
            <a:normAutofit/>
          </a:bodyPr>
          <a:lstStyle/>
          <a:p>
            <a:r>
              <a:rPr lang="en-US" dirty="0"/>
              <a:t>Where are we? </a:t>
            </a:r>
          </a:p>
        </p:txBody>
      </p:sp>
      <p:sp>
        <p:nvSpPr>
          <p:cNvPr id="3" name="Content Placeholder 2"/>
          <p:cNvSpPr>
            <a:spLocks noGrp="1"/>
          </p:cNvSpPr>
          <p:nvPr>
            <p:ph idx="1"/>
          </p:nvPr>
        </p:nvSpPr>
        <p:spPr>
          <a:xfrm>
            <a:off x="1074354" y="1772653"/>
            <a:ext cx="10074909" cy="2179077"/>
          </a:xfrm>
        </p:spPr>
        <p:txBody>
          <a:bodyPr>
            <a:normAutofit fontScale="77500" lnSpcReduction="20000"/>
          </a:bodyPr>
          <a:lstStyle/>
          <a:p>
            <a:r>
              <a:rPr lang="en-US" sz="2200" dirty="0"/>
              <a:t>NIST received 82 total submissions received from 25 Countries, 6 Continents</a:t>
            </a:r>
          </a:p>
          <a:p>
            <a:pPr lvl="1"/>
            <a:r>
              <a:rPr lang="en-US" sz="2200" dirty="0"/>
              <a:t>The submitters in USA are from 16 States</a:t>
            </a:r>
          </a:p>
          <a:p>
            <a:r>
              <a:rPr lang="en-US" sz="2200" dirty="0"/>
              <a:t>69 “complete and proper” submissions accepted as the first round candidates   (5 since withdrawn)</a:t>
            </a:r>
          </a:p>
          <a:p>
            <a:r>
              <a:rPr lang="en-US" sz="2200" dirty="0"/>
              <a:t>The First NIST PQC Standardization Conference was held in April 2018</a:t>
            </a:r>
          </a:p>
          <a:p>
            <a:r>
              <a:rPr lang="en-US" sz="2200" dirty="0"/>
              <a:t>We are in the analysis and evaluation stage </a:t>
            </a:r>
          </a:p>
          <a:p>
            <a:endParaRPr lang="en-US" dirty="0"/>
          </a:p>
        </p:txBody>
      </p:sp>
      <p:cxnSp>
        <p:nvCxnSpPr>
          <p:cNvPr id="5" name="Straight Arrow Connector 4"/>
          <p:cNvCxnSpPr>
            <a:cxnSpLocks/>
          </p:cNvCxnSpPr>
          <p:nvPr/>
        </p:nvCxnSpPr>
        <p:spPr>
          <a:xfrm flipV="1">
            <a:off x="887398" y="5320153"/>
            <a:ext cx="10366139" cy="829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Star: 5 Points 5"/>
          <p:cNvSpPr/>
          <p:nvPr/>
        </p:nvSpPr>
        <p:spPr>
          <a:xfrm>
            <a:off x="838623" y="5361453"/>
            <a:ext cx="177674"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7859" y="5590053"/>
            <a:ext cx="784268" cy="461665"/>
          </a:xfrm>
          <a:prstGeom prst="rect">
            <a:avLst/>
          </a:prstGeom>
          <a:noFill/>
          <a:ln>
            <a:solidFill>
              <a:srgbClr val="002060"/>
            </a:solidFill>
          </a:ln>
        </p:spPr>
        <p:txBody>
          <a:bodyPr wrap="square" rtlCol="0">
            <a:spAutoFit/>
          </a:bodyPr>
          <a:lstStyle/>
          <a:p>
            <a:r>
              <a:rPr lang="en-US" sz="1200" dirty="0"/>
              <a:t>Nov. 30, 2017</a:t>
            </a:r>
          </a:p>
        </p:txBody>
      </p:sp>
      <p:sp>
        <p:nvSpPr>
          <p:cNvPr id="9" name="TextBox 8"/>
          <p:cNvSpPr txBox="1"/>
          <p:nvPr/>
        </p:nvSpPr>
        <p:spPr>
          <a:xfrm rot="19620000">
            <a:off x="753979" y="4715935"/>
            <a:ext cx="1510225" cy="27699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t>Submission due</a:t>
            </a:r>
          </a:p>
        </p:txBody>
      </p:sp>
      <p:sp>
        <p:nvSpPr>
          <p:cNvPr id="12" name="Star: 5 Points 11"/>
          <p:cNvSpPr/>
          <p:nvPr/>
        </p:nvSpPr>
        <p:spPr>
          <a:xfrm>
            <a:off x="1601854" y="5401004"/>
            <a:ext cx="152400" cy="1227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01854" y="5590052"/>
            <a:ext cx="679417" cy="461665"/>
          </a:xfrm>
          <a:prstGeom prst="rect">
            <a:avLst/>
          </a:prstGeom>
          <a:noFill/>
          <a:ln>
            <a:solidFill>
              <a:srgbClr val="002060"/>
            </a:solidFill>
          </a:ln>
        </p:spPr>
        <p:txBody>
          <a:bodyPr wrap="square" rtlCol="0">
            <a:spAutoFit/>
          </a:bodyPr>
          <a:lstStyle/>
          <a:p>
            <a:r>
              <a:rPr lang="en-US" sz="1200" dirty="0"/>
              <a:t>Dec. 2017</a:t>
            </a:r>
          </a:p>
        </p:txBody>
      </p:sp>
      <p:sp>
        <p:nvSpPr>
          <p:cNvPr id="14" name="TextBox 13"/>
          <p:cNvSpPr txBox="1"/>
          <p:nvPr/>
        </p:nvSpPr>
        <p:spPr>
          <a:xfrm rot="19620000">
            <a:off x="1510050" y="4704470"/>
            <a:ext cx="1484035" cy="276999"/>
          </a:xfrm>
          <a:prstGeom prst="rect">
            <a:avLst/>
          </a:prstGeom>
          <a:solidFill>
            <a:srgbClr val="00B05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200" dirty="0"/>
              <a:t>1</a:t>
            </a:r>
            <a:r>
              <a:rPr lang="en-US" sz="1200" baseline="30000" dirty="0"/>
              <a:t>st</a:t>
            </a:r>
            <a:r>
              <a:rPr lang="en-US" sz="1200" dirty="0"/>
              <a:t> round candidates</a:t>
            </a:r>
          </a:p>
        </p:txBody>
      </p:sp>
      <p:sp>
        <p:nvSpPr>
          <p:cNvPr id="16" name="Star: 5 Points 15"/>
          <p:cNvSpPr/>
          <p:nvPr/>
        </p:nvSpPr>
        <p:spPr>
          <a:xfrm>
            <a:off x="2527438" y="5397648"/>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15858" y="5601229"/>
            <a:ext cx="679416" cy="461665"/>
          </a:xfrm>
          <a:prstGeom prst="rect">
            <a:avLst/>
          </a:prstGeom>
          <a:noFill/>
          <a:ln>
            <a:solidFill>
              <a:srgbClr val="002060"/>
            </a:solidFill>
          </a:ln>
        </p:spPr>
        <p:txBody>
          <a:bodyPr wrap="square" rtlCol="0">
            <a:spAutoFit/>
          </a:bodyPr>
          <a:lstStyle/>
          <a:p>
            <a:r>
              <a:rPr lang="en-US" sz="1200"/>
              <a:t>April, 2018</a:t>
            </a:r>
          </a:p>
        </p:txBody>
      </p:sp>
      <p:sp>
        <p:nvSpPr>
          <p:cNvPr id="18" name="TextBox 17"/>
          <p:cNvSpPr txBox="1"/>
          <p:nvPr/>
        </p:nvSpPr>
        <p:spPr>
          <a:xfrm rot="19620000">
            <a:off x="2445840" y="4785472"/>
            <a:ext cx="1295400" cy="276999"/>
          </a:xfrm>
          <a:prstGeom prst="rect">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a:t>1</a:t>
            </a:r>
            <a:r>
              <a:rPr lang="en-US" sz="1200" baseline="30000"/>
              <a:t>st</a:t>
            </a:r>
            <a:r>
              <a:rPr lang="en-US" sz="1200"/>
              <a:t> conference</a:t>
            </a:r>
          </a:p>
        </p:txBody>
      </p:sp>
      <p:sp>
        <p:nvSpPr>
          <p:cNvPr id="22" name="TextBox 21"/>
          <p:cNvSpPr txBox="1"/>
          <p:nvPr/>
        </p:nvSpPr>
        <p:spPr>
          <a:xfrm>
            <a:off x="5122644" y="5532894"/>
            <a:ext cx="679416" cy="461665"/>
          </a:xfrm>
          <a:prstGeom prst="rect">
            <a:avLst/>
          </a:prstGeom>
          <a:noFill/>
          <a:ln>
            <a:solidFill>
              <a:srgbClr val="002060"/>
            </a:solidFill>
          </a:ln>
        </p:spPr>
        <p:txBody>
          <a:bodyPr wrap="square" rtlCol="0">
            <a:spAutoFit/>
          </a:bodyPr>
          <a:lstStyle/>
          <a:p>
            <a:r>
              <a:rPr lang="en-US" sz="1200" dirty="0"/>
              <a:t>Aug. 2019</a:t>
            </a:r>
          </a:p>
        </p:txBody>
      </p:sp>
      <p:sp>
        <p:nvSpPr>
          <p:cNvPr id="23" name="TextBox 22"/>
          <p:cNvSpPr txBox="1"/>
          <p:nvPr/>
        </p:nvSpPr>
        <p:spPr>
          <a:xfrm rot="19620000">
            <a:off x="5267688" y="4754036"/>
            <a:ext cx="1295400" cy="27699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a:t>2</a:t>
            </a:r>
            <a:r>
              <a:rPr lang="en-US" sz="1200" baseline="30000"/>
              <a:t>nd</a:t>
            </a:r>
            <a:r>
              <a:rPr lang="en-US" sz="1200"/>
              <a:t> Conference</a:t>
            </a:r>
          </a:p>
        </p:txBody>
      </p:sp>
      <p:sp>
        <p:nvSpPr>
          <p:cNvPr id="21" name="Star: 5 Points 20"/>
          <p:cNvSpPr/>
          <p:nvPr/>
        </p:nvSpPr>
        <p:spPr>
          <a:xfrm>
            <a:off x="5339631" y="5371367"/>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Brace 23"/>
          <p:cNvSpPr/>
          <p:nvPr/>
        </p:nvSpPr>
        <p:spPr>
          <a:xfrm rot="16200000">
            <a:off x="3814925" y="4472738"/>
            <a:ext cx="375044" cy="1817814"/>
          </a:xfrm>
          <a:prstGeom prst="rightBrace">
            <a:avLst>
              <a:gd name="adj1" fmla="val 0"/>
              <a:gd name="adj2" fmla="val 50011"/>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rot="19620000">
            <a:off x="3791816" y="4419653"/>
            <a:ext cx="1081017" cy="461665"/>
          </a:xfrm>
          <a:prstGeom prst="rect">
            <a:avLst/>
          </a:prstGeom>
          <a:solidFill>
            <a:srgbClr val="FF00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200" dirty="0"/>
              <a:t>Analysis and evaluation</a:t>
            </a:r>
          </a:p>
        </p:txBody>
      </p:sp>
      <p:sp>
        <p:nvSpPr>
          <p:cNvPr id="26" name="TextBox 25"/>
          <p:cNvSpPr txBox="1"/>
          <p:nvPr/>
        </p:nvSpPr>
        <p:spPr>
          <a:xfrm rot="19620000">
            <a:off x="6518486" y="4511987"/>
            <a:ext cx="1258560"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a:t>More analysis …</a:t>
            </a:r>
          </a:p>
        </p:txBody>
      </p:sp>
      <p:sp>
        <p:nvSpPr>
          <p:cNvPr id="27" name="TextBox 26"/>
          <p:cNvSpPr txBox="1"/>
          <p:nvPr/>
        </p:nvSpPr>
        <p:spPr>
          <a:xfrm rot="19620000">
            <a:off x="7499643" y="4616440"/>
            <a:ext cx="1718337" cy="276999"/>
          </a:xfrm>
          <a:prstGeom prst="rect">
            <a:avLst/>
          </a:prstGeom>
          <a:solidFill>
            <a:schemeClr val="accent4"/>
          </a:solidFill>
          <a:ln>
            <a:solidFill>
              <a:srgbClr val="FF0000"/>
            </a:solidFill>
          </a:ln>
        </p:spPr>
        <p:txBody>
          <a:bodyPr wrap="square" rtlCol="0">
            <a:spAutoFit/>
          </a:bodyPr>
          <a:lstStyle/>
          <a:p>
            <a:r>
              <a:rPr lang="en-US" sz="1200" dirty="0"/>
              <a:t>3</a:t>
            </a:r>
            <a:r>
              <a:rPr lang="en-US" sz="1200" baseline="30000" dirty="0"/>
              <a:t>rd</a:t>
            </a:r>
            <a:r>
              <a:rPr lang="en-US" sz="1200" dirty="0"/>
              <a:t> round candidates</a:t>
            </a:r>
          </a:p>
        </p:txBody>
      </p:sp>
      <p:sp>
        <p:nvSpPr>
          <p:cNvPr id="28" name="TextBox 27"/>
          <p:cNvSpPr txBox="1"/>
          <p:nvPr/>
        </p:nvSpPr>
        <p:spPr>
          <a:xfrm rot="19620000">
            <a:off x="8325586" y="4716895"/>
            <a:ext cx="1295400" cy="276999"/>
          </a:xfrm>
          <a:prstGeom prst="rect">
            <a:avLst/>
          </a:prstGeom>
          <a:noFill/>
          <a:ln>
            <a:solidFill>
              <a:srgbClr val="FF0000"/>
            </a:solidFill>
          </a:ln>
        </p:spPr>
        <p:txBody>
          <a:bodyPr wrap="square" rtlCol="0">
            <a:spAutoFit/>
          </a:bodyPr>
          <a:lstStyle/>
          <a:p>
            <a:r>
              <a:rPr lang="mr-IN" sz="1200"/>
              <a:t>………</a:t>
            </a:r>
            <a:endParaRPr lang="en-US" sz="1200"/>
          </a:p>
        </p:txBody>
      </p:sp>
      <p:sp>
        <p:nvSpPr>
          <p:cNvPr id="29" name="TextBox 28"/>
          <p:cNvSpPr txBox="1"/>
          <p:nvPr/>
        </p:nvSpPr>
        <p:spPr>
          <a:xfrm rot="19620000">
            <a:off x="9268058" y="4716894"/>
            <a:ext cx="1295400" cy="276999"/>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t>Draft standards</a:t>
            </a:r>
          </a:p>
        </p:txBody>
      </p:sp>
      <p:sp>
        <p:nvSpPr>
          <p:cNvPr id="33" name="Right Brace 32">
            <a:extLst>
              <a:ext uri="{FF2B5EF4-FFF2-40B4-BE49-F238E27FC236}">
                <a16:creationId xmlns:a16="http://schemas.microsoft.com/office/drawing/2014/main" id="{C6C359E1-9171-4390-A562-1520E14F4EE8}"/>
              </a:ext>
            </a:extLst>
          </p:cNvPr>
          <p:cNvSpPr/>
          <p:nvPr/>
        </p:nvSpPr>
        <p:spPr>
          <a:xfrm rot="16200000">
            <a:off x="6476346" y="4344093"/>
            <a:ext cx="375044" cy="2029104"/>
          </a:xfrm>
          <a:prstGeom prst="rightBrace">
            <a:avLst>
              <a:gd name="adj1" fmla="val 0"/>
              <a:gd name="adj2" fmla="val 50011"/>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tar: 5 Points 33">
            <a:extLst>
              <a:ext uri="{FF2B5EF4-FFF2-40B4-BE49-F238E27FC236}">
                <a16:creationId xmlns:a16="http://schemas.microsoft.com/office/drawing/2014/main" id="{F31173E0-CEE5-444E-8E82-2BC78CCBEBAF}"/>
              </a:ext>
            </a:extLst>
          </p:cNvPr>
          <p:cNvSpPr/>
          <p:nvPr/>
        </p:nvSpPr>
        <p:spPr>
          <a:xfrm>
            <a:off x="7678420" y="5353749"/>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61B26460-693D-473C-AF64-CC24FC2CF48D}"/>
              </a:ext>
            </a:extLst>
          </p:cNvPr>
          <p:cNvSpPr/>
          <p:nvPr/>
        </p:nvSpPr>
        <p:spPr>
          <a:xfrm>
            <a:off x="8459415" y="5361453"/>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5A31380F-2A76-4169-9C5E-543140AB526B}"/>
              </a:ext>
            </a:extLst>
          </p:cNvPr>
          <p:cNvSpPr/>
          <p:nvPr/>
        </p:nvSpPr>
        <p:spPr>
          <a:xfrm>
            <a:off x="9390824" y="5378437"/>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770AF3F-614E-46E0-98FF-AD8C490D5DE6}"/>
              </a:ext>
            </a:extLst>
          </p:cNvPr>
          <p:cNvSpPr txBox="1"/>
          <p:nvPr/>
        </p:nvSpPr>
        <p:spPr>
          <a:xfrm>
            <a:off x="9424860" y="5536510"/>
            <a:ext cx="679416" cy="461665"/>
          </a:xfrm>
          <a:prstGeom prst="rect">
            <a:avLst/>
          </a:prstGeom>
          <a:noFill/>
          <a:ln>
            <a:solidFill>
              <a:srgbClr val="002060"/>
            </a:solidFill>
          </a:ln>
        </p:spPr>
        <p:txBody>
          <a:bodyPr wrap="square" rtlCol="0">
            <a:spAutoFit/>
          </a:bodyPr>
          <a:lstStyle/>
          <a:p>
            <a:r>
              <a:rPr lang="en-US" sz="1200" dirty="0"/>
              <a:t>2022-2023</a:t>
            </a:r>
          </a:p>
        </p:txBody>
      </p:sp>
      <p:sp>
        <p:nvSpPr>
          <p:cNvPr id="10" name="Arrow: Up 9">
            <a:extLst>
              <a:ext uri="{FF2B5EF4-FFF2-40B4-BE49-F238E27FC236}">
                <a16:creationId xmlns:a16="http://schemas.microsoft.com/office/drawing/2014/main" id="{4E49E202-3E13-48B2-AC8D-35A8F21A5714}"/>
              </a:ext>
            </a:extLst>
          </p:cNvPr>
          <p:cNvSpPr/>
          <p:nvPr/>
        </p:nvSpPr>
        <p:spPr>
          <a:xfrm>
            <a:off x="3712180" y="5401004"/>
            <a:ext cx="224732" cy="7705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202052F-26BC-4352-B756-D6FE002341B0}"/>
              </a:ext>
            </a:extLst>
          </p:cNvPr>
          <p:cNvSpPr txBox="1"/>
          <p:nvPr/>
        </p:nvSpPr>
        <p:spPr>
          <a:xfrm rot="19620000">
            <a:off x="4691295" y="4619212"/>
            <a:ext cx="1663515" cy="276999"/>
          </a:xfrm>
          <a:prstGeom prst="rect">
            <a:avLst/>
          </a:prstGeom>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dirty="0"/>
              <a:t>2</a:t>
            </a:r>
            <a:r>
              <a:rPr lang="en-US" sz="1200" baseline="30000" dirty="0"/>
              <a:t>nd</a:t>
            </a:r>
            <a:r>
              <a:rPr lang="en-US" sz="1200" dirty="0"/>
              <a:t> round candidates</a:t>
            </a:r>
          </a:p>
        </p:txBody>
      </p:sp>
      <p:sp>
        <p:nvSpPr>
          <p:cNvPr id="31" name="Star: 5 Points 30">
            <a:extLst>
              <a:ext uri="{FF2B5EF4-FFF2-40B4-BE49-F238E27FC236}">
                <a16:creationId xmlns:a16="http://schemas.microsoft.com/office/drawing/2014/main" id="{5BBA6044-3544-4D3C-9298-9FCAE90349FF}"/>
              </a:ext>
            </a:extLst>
          </p:cNvPr>
          <p:cNvSpPr/>
          <p:nvPr/>
        </p:nvSpPr>
        <p:spPr>
          <a:xfrm>
            <a:off x="4856573" y="5333089"/>
            <a:ext cx="128950" cy="1523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67F9-5C43-47AB-97D4-EB6B5F650D8B}"/>
              </a:ext>
            </a:extLst>
          </p:cNvPr>
          <p:cNvSpPr>
            <a:spLocks noGrp="1"/>
          </p:cNvSpPr>
          <p:nvPr>
            <p:ph type="title"/>
          </p:nvPr>
        </p:nvSpPr>
        <p:spPr/>
        <p:txBody>
          <a:bodyPr>
            <a:normAutofit/>
          </a:bodyPr>
          <a:lstStyle/>
          <a:p>
            <a:r>
              <a:rPr lang="en-US" sz="4400" dirty="0"/>
              <a:t>Scope of NIST PQC Standardization</a:t>
            </a:r>
          </a:p>
        </p:txBody>
      </p:sp>
      <p:sp>
        <p:nvSpPr>
          <p:cNvPr id="5" name="TextBox 4">
            <a:extLst>
              <a:ext uri="{FF2B5EF4-FFF2-40B4-BE49-F238E27FC236}">
                <a16:creationId xmlns:a16="http://schemas.microsoft.com/office/drawing/2014/main" id="{6574DB4C-81A5-4AB3-942F-418C12F3D117}"/>
              </a:ext>
            </a:extLst>
          </p:cNvPr>
          <p:cNvSpPr txBox="1"/>
          <p:nvPr/>
        </p:nvSpPr>
        <p:spPr>
          <a:xfrm>
            <a:off x="5955063" y="1992170"/>
            <a:ext cx="2743200" cy="36933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tx1"/>
                </a:solidFill>
              </a:rPr>
              <a:t>Crypto standards</a:t>
            </a:r>
          </a:p>
        </p:txBody>
      </p:sp>
      <p:sp>
        <p:nvSpPr>
          <p:cNvPr id="6" name="TextBox 5">
            <a:extLst>
              <a:ext uri="{FF2B5EF4-FFF2-40B4-BE49-F238E27FC236}">
                <a16:creationId xmlns:a16="http://schemas.microsoft.com/office/drawing/2014/main" id="{0BC7DC52-2768-4370-81E2-60091896748F}"/>
              </a:ext>
            </a:extLst>
          </p:cNvPr>
          <p:cNvSpPr txBox="1"/>
          <p:nvPr/>
        </p:nvSpPr>
        <p:spPr>
          <a:xfrm>
            <a:off x="3585789" y="2992547"/>
            <a:ext cx="2057400" cy="369332"/>
          </a:xfrm>
          <a:prstGeom prst="rect">
            <a:avLst/>
          </a:prstGeom>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Public key based</a:t>
            </a:r>
          </a:p>
        </p:txBody>
      </p:sp>
      <p:cxnSp>
        <p:nvCxnSpPr>
          <p:cNvPr id="7" name="Straight Connector 6">
            <a:extLst>
              <a:ext uri="{FF2B5EF4-FFF2-40B4-BE49-F238E27FC236}">
                <a16:creationId xmlns:a16="http://schemas.microsoft.com/office/drawing/2014/main" id="{857EB1D7-8863-4E62-BCDC-D630FF17FA0C}"/>
              </a:ext>
            </a:extLst>
          </p:cNvPr>
          <p:cNvCxnSpPr/>
          <p:nvPr/>
        </p:nvCxnSpPr>
        <p:spPr>
          <a:xfrm>
            <a:off x="4804990" y="2687747"/>
            <a:ext cx="5067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E087EC4-FCC7-43A0-9D64-749738C349D7}"/>
              </a:ext>
            </a:extLst>
          </p:cNvPr>
          <p:cNvCxnSpPr/>
          <p:nvPr/>
        </p:nvCxnSpPr>
        <p:spPr>
          <a:xfrm>
            <a:off x="4804989" y="268774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3E9535-4D06-457E-B573-20C0E6CFCB14}"/>
              </a:ext>
            </a:extLst>
          </p:cNvPr>
          <p:cNvCxnSpPr>
            <a:endCxn id="23" idx="0"/>
          </p:cNvCxnSpPr>
          <p:nvPr/>
        </p:nvCxnSpPr>
        <p:spPr>
          <a:xfrm>
            <a:off x="7474711" y="2695063"/>
            <a:ext cx="0"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AECB05-FC73-41DD-A4B4-A49376290D87}"/>
              </a:ext>
            </a:extLst>
          </p:cNvPr>
          <p:cNvCxnSpPr>
            <a:stCxn id="5" idx="2"/>
          </p:cNvCxnSpPr>
          <p:nvPr/>
        </p:nvCxnSpPr>
        <p:spPr>
          <a:xfrm>
            <a:off x="7326663" y="236150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E3B3254-6DBB-4CCF-B3F0-C2AA07636C49}"/>
              </a:ext>
            </a:extLst>
          </p:cNvPr>
          <p:cNvSpPr txBox="1"/>
          <p:nvPr/>
        </p:nvSpPr>
        <p:spPr>
          <a:xfrm>
            <a:off x="3738188" y="3678349"/>
            <a:ext cx="1924049" cy="307777"/>
          </a:xfrm>
          <a:prstGeom prst="rect">
            <a:avLst/>
          </a:prstGeom>
          <a:noFill/>
        </p:spPr>
        <p:txBody>
          <a:bodyPr wrap="square" rtlCol="0">
            <a:spAutoFit/>
          </a:bodyPr>
          <a:lstStyle/>
          <a:p>
            <a:r>
              <a:rPr lang="en-US" sz="1400" dirty="0"/>
              <a:t>Signature (FIPS 186)</a:t>
            </a:r>
          </a:p>
        </p:txBody>
      </p:sp>
      <p:sp>
        <p:nvSpPr>
          <p:cNvPr id="12" name="TextBox 11">
            <a:extLst>
              <a:ext uri="{FF2B5EF4-FFF2-40B4-BE49-F238E27FC236}">
                <a16:creationId xmlns:a16="http://schemas.microsoft.com/office/drawing/2014/main" id="{96EC4735-839D-45D1-8859-DC7AA6DDED54}"/>
              </a:ext>
            </a:extLst>
          </p:cNvPr>
          <p:cNvSpPr txBox="1"/>
          <p:nvPr/>
        </p:nvSpPr>
        <p:spPr>
          <a:xfrm>
            <a:off x="3762138" y="4141501"/>
            <a:ext cx="1752600" cy="523220"/>
          </a:xfrm>
          <a:prstGeom prst="rect">
            <a:avLst/>
          </a:prstGeom>
          <a:noFill/>
        </p:spPr>
        <p:txBody>
          <a:bodyPr wrap="square" rtlCol="0">
            <a:spAutoFit/>
          </a:bodyPr>
          <a:lstStyle/>
          <a:p>
            <a:r>
              <a:rPr lang="en-US" sz="1400" dirty="0"/>
              <a:t>Key establishment (800-56A/B/C)</a:t>
            </a:r>
          </a:p>
        </p:txBody>
      </p:sp>
      <p:cxnSp>
        <p:nvCxnSpPr>
          <p:cNvPr id="13" name="Straight Connector 12">
            <a:extLst>
              <a:ext uri="{FF2B5EF4-FFF2-40B4-BE49-F238E27FC236}">
                <a16:creationId xmlns:a16="http://schemas.microsoft.com/office/drawing/2014/main" id="{EBD68FA7-B272-4428-A359-4D85065492D2}"/>
              </a:ext>
            </a:extLst>
          </p:cNvPr>
          <p:cNvCxnSpPr/>
          <p:nvPr/>
        </p:nvCxnSpPr>
        <p:spPr>
          <a:xfrm>
            <a:off x="3661989" y="3361880"/>
            <a:ext cx="0" cy="179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7B6557-D833-49B6-AF1E-FEEFAEB2F43E}"/>
              </a:ext>
            </a:extLst>
          </p:cNvPr>
          <p:cNvCxnSpPr>
            <a:cxnSpLocks/>
            <a:endCxn id="11" idx="1"/>
          </p:cNvCxnSpPr>
          <p:nvPr/>
        </p:nvCxnSpPr>
        <p:spPr>
          <a:xfrm>
            <a:off x="3661989" y="3832237"/>
            <a:ext cx="761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C96743-72CB-4253-B551-D63F64D50768}"/>
              </a:ext>
            </a:extLst>
          </p:cNvPr>
          <p:cNvCxnSpPr>
            <a:endCxn id="12" idx="1"/>
          </p:cNvCxnSpPr>
          <p:nvPr/>
        </p:nvCxnSpPr>
        <p:spPr>
          <a:xfrm>
            <a:off x="3661990" y="4403111"/>
            <a:ext cx="10014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706C19-3D34-4AF7-B144-FAD61107D8F1}"/>
              </a:ext>
            </a:extLst>
          </p:cNvPr>
          <p:cNvSpPr txBox="1"/>
          <p:nvPr/>
        </p:nvSpPr>
        <p:spPr>
          <a:xfrm>
            <a:off x="4119190" y="5077317"/>
            <a:ext cx="2114549"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Tools</a:t>
            </a:r>
          </a:p>
        </p:txBody>
      </p:sp>
      <p:cxnSp>
        <p:nvCxnSpPr>
          <p:cNvPr id="17" name="Straight Connector 16">
            <a:extLst>
              <a:ext uri="{FF2B5EF4-FFF2-40B4-BE49-F238E27FC236}">
                <a16:creationId xmlns:a16="http://schemas.microsoft.com/office/drawing/2014/main" id="{01A0AD97-6B38-4143-918C-41C8AAD7559F}"/>
              </a:ext>
            </a:extLst>
          </p:cNvPr>
          <p:cNvCxnSpPr/>
          <p:nvPr/>
        </p:nvCxnSpPr>
        <p:spPr>
          <a:xfrm>
            <a:off x="5947989" y="2687747"/>
            <a:ext cx="0" cy="23895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94B666-29B0-40F9-9033-8CC12937F9D8}"/>
              </a:ext>
            </a:extLst>
          </p:cNvPr>
          <p:cNvCxnSpPr/>
          <p:nvPr/>
        </p:nvCxnSpPr>
        <p:spPr>
          <a:xfrm>
            <a:off x="4271589" y="5446649"/>
            <a:ext cx="0" cy="89869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FF0BAC-A2DD-401F-9B0B-833CE6600DC0}"/>
              </a:ext>
            </a:extLst>
          </p:cNvPr>
          <p:cNvSpPr txBox="1"/>
          <p:nvPr/>
        </p:nvSpPr>
        <p:spPr>
          <a:xfrm>
            <a:off x="4515971" y="5609936"/>
            <a:ext cx="1989908" cy="307777"/>
          </a:xfrm>
          <a:prstGeom prst="rect">
            <a:avLst/>
          </a:prstGeom>
          <a:noFill/>
        </p:spPr>
        <p:txBody>
          <a:bodyPr wrap="square" rtlCol="0">
            <a:spAutoFit/>
          </a:bodyPr>
          <a:lstStyle/>
          <a:p>
            <a:r>
              <a:rPr lang="en-US" sz="1400" dirty="0"/>
              <a:t>RNG (800-90A/B/C)</a:t>
            </a:r>
          </a:p>
        </p:txBody>
      </p:sp>
      <p:sp>
        <p:nvSpPr>
          <p:cNvPr id="20" name="TextBox 19">
            <a:extLst>
              <a:ext uri="{FF2B5EF4-FFF2-40B4-BE49-F238E27FC236}">
                <a16:creationId xmlns:a16="http://schemas.microsoft.com/office/drawing/2014/main" id="{1A8AA713-BB7E-4F9E-9458-35F430499DD3}"/>
              </a:ext>
            </a:extLst>
          </p:cNvPr>
          <p:cNvSpPr txBox="1"/>
          <p:nvPr/>
        </p:nvSpPr>
        <p:spPr>
          <a:xfrm>
            <a:off x="4515972" y="5917713"/>
            <a:ext cx="2132513" cy="307777"/>
          </a:xfrm>
          <a:prstGeom prst="rect">
            <a:avLst/>
          </a:prstGeom>
          <a:noFill/>
        </p:spPr>
        <p:txBody>
          <a:bodyPr wrap="square" rtlCol="0">
            <a:spAutoFit/>
          </a:bodyPr>
          <a:lstStyle/>
          <a:p>
            <a:r>
              <a:rPr lang="en-US" sz="1400" dirty="0"/>
              <a:t>KDF (800-108, 800-135)</a:t>
            </a:r>
          </a:p>
        </p:txBody>
      </p:sp>
      <p:cxnSp>
        <p:nvCxnSpPr>
          <p:cNvPr id="21" name="Straight Connector 20">
            <a:extLst>
              <a:ext uri="{FF2B5EF4-FFF2-40B4-BE49-F238E27FC236}">
                <a16:creationId xmlns:a16="http://schemas.microsoft.com/office/drawing/2014/main" id="{F317981D-605C-43E7-A6DF-C54AE672DE9D}"/>
              </a:ext>
            </a:extLst>
          </p:cNvPr>
          <p:cNvCxnSpPr>
            <a:cxnSpLocks/>
            <a:endCxn id="19" idx="1"/>
          </p:cNvCxnSpPr>
          <p:nvPr/>
        </p:nvCxnSpPr>
        <p:spPr>
          <a:xfrm>
            <a:off x="4271590" y="5763824"/>
            <a:ext cx="24438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77E5F2-3370-4C92-A86B-D9B13A945F18}"/>
              </a:ext>
            </a:extLst>
          </p:cNvPr>
          <p:cNvCxnSpPr>
            <a:cxnSpLocks/>
            <a:endCxn id="20" idx="1"/>
          </p:cNvCxnSpPr>
          <p:nvPr/>
        </p:nvCxnSpPr>
        <p:spPr>
          <a:xfrm>
            <a:off x="4271589" y="6071601"/>
            <a:ext cx="244383" cy="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37E19F-42EC-4D27-8451-D464283F7686}"/>
              </a:ext>
            </a:extLst>
          </p:cNvPr>
          <p:cNvSpPr txBox="1"/>
          <p:nvPr/>
        </p:nvSpPr>
        <p:spPr>
          <a:xfrm>
            <a:off x="6293612" y="2947401"/>
            <a:ext cx="236219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Symmetric key based</a:t>
            </a:r>
          </a:p>
        </p:txBody>
      </p:sp>
      <p:sp>
        <p:nvSpPr>
          <p:cNvPr id="24" name="TextBox 23">
            <a:extLst>
              <a:ext uri="{FF2B5EF4-FFF2-40B4-BE49-F238E27FC236}">
                <a16:creationId xmlns:a16="http://schemas.microsoft.com/office/drawing/2014/main" id="{9636BA2E-22A1-4186-A457-4D91B0B42876}"/>
              </a:ext>
            </a:extLst>
          </p:cNvPr>
          <p:cNvSpPr txBox="1"/>
          <p:nvPr/>
        </p:nvSpPr>
        <p:spPr>
          <a:xfrm>
            <a:off x="6683320" y="3462904"/>
            <a:ext cx="1717765" cy="523220"/>
          </a:xfrm>
          <a:prstGeom prst="rect">
            <a:avLst/>
          </a:prstGeom>
          <a:noFill/>
        </p:spPr>
        <p:txBody>
          <a:bodyPr wrap="square" rtlCol="0">
            <a:spAutoFit/>
          </a:bodyPr>
          <a:lstStyle/>
          <a:p>
            <a:r>
              <a:rPr lang="en-US" sz="1400" dirty="0"/>
              <a:t>AES  (FIPS 197 ) TDEA (800-67)</a:t>
            </a:r>
          </a:p>
        </p:txBody>
      </p:sp>
      <p:sp>
        <p:nvSpPr>
          <p:cNvPr id="25" name="TextBox 24">
            <a:extLst>
              <a:ext uri="{FF2B5EF4-FFF2-40B4-BE49-F238E27FC236}">
                <a16:creationId xmlns:a16="http://schemas.microsoft.com/office/drawing/2014/main" id="{51676ABA-99F7-4F9B-A8D9-DAA5ADD60DBC}"/>
              </a:ext>
            </a:extLst>
          </p:cNvPr>
          <p:cNvSpPr txBox="1"/>
          <p:nvPr/>
        </p:nvSpPr>
        <p:spPr>
          <a:xfrm>
            <a:off x="6648484" y="3980447"/>
            <a:ext cx="2089253" cy="523220"/>
          </a:xfrm>
          <a:prstGeom prst="rect">
            <a:avLst/>
          </a:prstGeom>
          <a:noFill/>
        </p:spPr>
        <p:txBody>
          <a:bodyPr wrap="square" rtlCol="0">
            <a:spAutoFit/>
          </a:bodyPr>
          <a:lstStyle/>
          <a:p>
            <a:r>
              <a:rPr lang="en-US" sz="1400" dirty="0"/>
              <a:t>Modes  of operations (800 38A-38G)</a:t>
            </a:r>
          </a:p>
        </p:txBody>
      </p:sp>
      <p:sp>
        <p:nvSpPr>
          <p:cNvPr id="26" name="TextBox 25">
            <a:extLst>
              <a:ext uri="{FF2B5EF4-FFF2-40B4-BE49-F238E27FC236}">
                <a16:creationId xmlns:a16="http://schemas.microsoft.com/office/drawing/2014/main" id="{F1CDBD6A-2AD9-4312-94AC-F68B8044F8D9}"/>
              </a:ext>
            </a:extLst>
          </p:cNvPr>
          <p:cNvSpPr txBox="1"/>
          <p:nvPr/>
        </p:nvSpPr>
        <p:spPr>
          <a:xfrm>
            <a:off x="6648486" y="4619575"/>
            <a:ext cx="2049779" cy="523220"/>
          </a:xfrm>
          <a:prstGeom prst="rect">
            <a:avLst/>
          </a:prstGeom>
          <a:noFill/>
        </p:spPr>
        <p:txBody>
          <a:bodyPr wrap="square" rtlCol="0">
            <a:spAutoFit/>
          </a:bodyPr>
          <a:lstStyle/>
          <a:p>
            <a:r>
              <a:rPr lang="en-US" sz="1400" dirty="0"/>
              <a:t>SHA-1/2 (FIPS 180) and SHA-3 (FIPS 202)</a:t>
            </a:r>
          </a:p>
        </p:txBody>
      </p:sp>
      <p:sp>
        <p:nvSpPr>
          <p:cNvPr id="27" name="TextBox 26">
            <a:extLst>
              <a:ext uri="{FF2B5EF4-FFF2-40B4-BE49-F238E27FC236}">
                <a16:creationId xmlns:a16="http://schemas.microsoft.com/office/drawing/2014/main" id="{67D1E029-724F-482D-907E-216BEFC34964}"/>
              </a:ext>
            </a:extLst>
          </p:cNvPr>
          <p:cNvSpPr txBox="1"/>
          <p:nvPr/>
        </p:nvSpPr>
        <p:spPr>
          <a:xfrm>
            <a:off x="6683319" y="5564790"/>
            <a:ext cx="1717766" cy="307777"/>
          </a:xfrm>
          <a:prstGeom prst="rect">
            <a:avLst/>
          </a:prstGeom>
          <a:noFill/>
        </p:spPr>
        <p:txBody>
          <a:bodyPr wrap="square" rtlCol="0">
            <a:spAutoFit/>
          </a:bodyPr>
          <a:lstStyle/>
          <a:p>
            <a:r>
              <a:rPr lang="en-US" sz="1400" dirty="0"/>
              <a:t>HMAC (FIPS 198)</a:t>
            </a:r>
          </a:p>
        </p:txBody>
      </p:sp>
      <p:cxnSp>
        <p:nvCxnSpPr>
          <p:cNvPr id="28" name="Straight Connector 27">
            <a:extLst>
              <a:ext uri="{FF2B5EF4-FFF2-40B4-BE49-F238E27FC236}">
                <a16:creationId xmlns:a16="http://schemas.microsoft.com/office/drawing/2014/main" id="{D22FE36E-39FA-4F40-AC37-9B8B790FCDB0}"/>
              </a:ext>
            </a:extLst>
          </p:cNvPr>
          <p:cNvCxnSpPr/>
          <p:nvPr/>
        </p:nvCxnSpPr>
        <p:spPr>
          <a:xfrm flipH="1">
            <a:off x="6481389" y="3316733"/>
            <a:ext cx="2724" cy="316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BC9B6C-5F16-4FFF-B1B1-8696EC5C013C}"/>
              </a:ext>
            </a:extLst>
          </p:cNvPr>
          <p:cNvCxnSpPr>
            <a:endCxn id="24" idx="1"/>
          </p:cNvCxnSpPr>
          <p:nvPr/>
        </p:nvCxnSpPr>
        <p:spPr>
          <a:xfrm flipV="1">
            <a:off x="6484111" y="3724514"/>
            <a:ext cx="199208" cy="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7297A2-87C7-4A47-8A1F-4D9B5413D3DF}"/>
              </a:ext>
            </a:extLst>
          </p:cNvPr>
          <p:cNvCxnSpPr>
            <a:cxnSpLocks/>
            <a:endCxn id="25" idx="1"/>
          </p:cNvCxnSpPr>
          <p:nvPr/>
        </p:nvCxnSpPr>
        <p:spPr>
          <a:xfrm>
            <a:off x="6508603" y="4242057"/>
            <a:ext cx="1398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E686B6-7438-4981-AF80-E96058EF11F4}"/>
              </a:ext>
            </a:extLst>
          </p:cNvPr>
          <p:cNvCxnSpPr>
            <a:endCxn id="26" idx="1"/>
          </p:cNvCxnSpPr>
          <p:nvPr/>
        </p:nvCxnSpPr>
        <p:spPr>
          <a:xfrm>
            <a:off x="6508603" y="4881185"/>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6DA405-CF11-4731-9D15-7E73044ED570}"/>
              </a:ext>
            </a:extLst>
          </p:cNvPr>
          <p:cNvCxnSpPr/>
          <p:nvPr/>
        </p:nvCxnSpPr>
        <p:spPr>
          <a:xfrm>
            <a:off x="6508603" y="5718678"/>
            <a:ext cx="199208"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041368D-B682-4BE7-8587-CCC50F382767}"/>
              </a:ext>
            </a:extLst>
          </p:cNvPr>
          <p:cNvSpPr txBox="1"/>
          <p:nvPr/>
        </p:nvSpPr>
        <p:spPr>
          <a:xfrm>
            <a:off x="6683319" y="5117226"/>
            <a:ext cx="2386146" cy="307777"/>
          </a:xfrm>
          <a:prstGeom prst="rect">
            <a:avLst/>
          </a:prstGeom>
          <a:noFill/>
        </p:spPr>
        <p:txBody>
          <a:bodyPr wrap="square" rtlCol="0">
            <a:spAutoFit/>
          </a:bodyPr>
          <a:lstStyle/>
          <a:p>
            <a:r>
              <a:rPr lang="en-US" sz="1400" dirty="0"/>
              <a:t>Randomized hash (800-106)</a:t>
            </a:r>
          </a:p>
        </p:txBody>
      </p:sp>
      <p:cxnSp>
        <p:nvCxnSpPr>
          <p:cNvPr id="34" name="Straight Connector 33">
            <a:extLst>
              <a:ext uri="{FF2B5EF4-FFF2-40B4-BE49-F238E27FC236}">
                <a16:creationId xmlns:a16="http://schemas.microsoft.com/office/drawing/2014/main" id="{F306A46A-0A10-4EFD-970A-5CE5E586A698}"/>
              </a:ext>
            </a:extLst>
          </p:cNvPr>
          <p:cNvCxnSpPr>
            <a:cxnSpLocks/>
            <a:endCxn id="33" idx="1"/>
          </p:cNvCxnSpPr>
          <p:nvPr/>
        </p:nvCxnSpPr>
        <p:spPr>
          <a:xfrm>
            <a:off x="6508603" y="5271114"/>
            <a:ext cx="174716" cy="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6BCFC70-24A8-4603-BD5F-3F6720BDECD4}"/>
              </a:ext>
            </a:extLst>
          </p:cNvPr>
          <p:cNvSpPr txBox="1"/>
          <p:nvPr/>
        </p:nvSpPr>
        <p:spPr>
          <a:xfrm>
            <a:off x="8767933" y="2940086"/>
            <a:ext cx="220925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Guidelines</a:t>
            </a:r>
          </a:p>
        </p:txBody>
      </p:sp>
      <p:cxnSp>
        <p:nvCxnSpPr>
          <p:cNvPr id="36" name="Straight Arrow Connector 35">
            <a:extLst>
              <a:ext uri="{FF2B5EF4-FFF2-40B4-BE49-F238E27FC236}">
                <a16:creationId xmlns:a16="http://schemas.microsoft.com/office/drawing/2014/main" id="{C1AC38EA-F76F-4F15-AB92-3FC4F87FA1ED}"/>
              </a:ext>
            </a:extLst>
          </p:cNvPr>
          <p:cNvCxnSpPr>
            <a:endCxn id="35" idx="0"/>
          </p:cNvCxnSpPr>
          <p:nvPr/>
        </p:nvCxnSpPr>
        <p:spPr>
          <a:xfrm>
            <a:off x="9872561" y="2687748"/>
            <a:ext cx="1"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58C93E-6337-4B21-84FB-F2C12025BB42}"/>
              </a:ext>
            </a:extLst>
          </p:cNvPr>
          <p:cNvCxnSpPr>
            <a:cxnSpLocks/>
            <a:endCxn id="33" idx="3"/>
          </p:cNvCxnSpPr>
          <p:nvPr/>
        </p:nvCxnSpPr>
        <p:spPr>
          <a:xfrm>
            <a:off x="9057234" y="3361879"/>
            <a:ext cx="12231" cy="1909236"/>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7908449-22E7-478C-8D7D-4DE05C32C940}"/>
              </a:ext>
            </a:extLst>
          </p:cNvPr>
          <p:cNvSpPr txBox="1"/>
          <p:nvPr/>
        </p:nvSpPr>
        <p:spPr>
          <a:xfrm>
            <a:off x="9256439" y="3574756"/>
            <a:ext cx="2558173" cy="307777"/>
          </a:xfrm>
          <a:prstGeom prst="rect">
            <a:avLst/>
          </a:prstGeom>
          <a:noFill/>
        </p:spPr>
        <p:txBody>
          <a:bodyPr wrap="square" rtlCol="0">
            <a:spAutoFit/>
          </a:bodyPr>
          <a:lstStyle/>
          <a:p>
            <a:r>
              <a:rPr lang="en-US" sz="1400" dirty="0"/>
              <a:t>Hash usage/security (800-107)</a:t>
            </a:r>
          </a:p>
        </p:txBody>
      </p:sp>
      <p:sp>
        <p:nvSpPr>
          <p:cNvPr id="40" name="TextBox 39">
            <a:extLst>
              <a:ext uri="{FF2B5EF4-FFF2-40B4-BE49-F238E27FC236}">
                <a16:creationId xmlns:a16="http://schemas.microsoft.com/office/drawing/2014/main" id="{028E9165-82E7-43CB-8902-BA5B17D5A306}"/>
              </a:ext>
            </a:extLst>
          </p:cNvPr>
          <p:cNvSpPr txBox="1"/>
          <p:nvPr/>
        </p:nvSpPr>
        <p:spPr>
          <a:xfrm>
            <a:off x="9209633" y="3934281"/>
            <a:ext cx="2100736" cy="307777"/>
          </a:xfrm>
          <a:prstGeom prst="rect">
            <a:avLst/>
          </a:prstGeom>
          <a:noFill/>
        </p:spPr>
        <p:txBody>
          <a:bodyPr wrap="square" rtlCol="0">
            <a:spAutoFit/>
          </a:bodyPr>
          <a:lstStyle/>
          <a:p>
            <a:r>
              <a:rPr lang="en-US" sz="1400" dirty="0"/>
              <a:t>Transition  (800-131A)</a:t>
            </a:r>
          </a:p>
        </p:txBody>
      </p:sp>
      <p:sp>
        <p:nvSpPr>
          <p:cNvPr id="42" name="TextBox 41">
            <a:extLst>
              <a:ext uri="{FF2B5EF4-FFF2-40B4-BE49-F238E27FC236}">
                <a16:creationId xmlns:a16="http://schemas.microsoft.com/office/drawing/2014/main" id="{989363A8-60FA-448E-A8B7-7D6EE8CDE3C9}"/>
              </a:ext>
            </a:extLst>
          </p:cNvPr>
          <p:cNvSpPr txBox="1"/>
          <p:nvPr/>
        </p:nvSpPr>
        <p:spPr>
          <a:xfrm>
            <a:off x="9209631" y="4386391"/>
            <a:ext cx="2100737" cy="307777"/>
          </a:xfrm>
          <a:prstGeom prst="rect">
            <a:avLst/>
          </a:prstGeom>
          <a:noFill/>
        </p:spPr>
        <p:txBody>
          <a:bodyPr wrap="square" rtlCol="0">
            <a:spAutoFit/>
          </a:bodyPr>
          <a:lstStyle/>
          <a:p>
            <a:r>
              <a:rPr lang="en-US" sz="1400" dirty="0"/>
              <a:t>Key generation (800-133)</a:t>
            </a:r>
          </a:p>
        </p:txBody>
      </p:sp>
      <p:sp>
        <p:nvSpPr>
          <p:cNvPr id="44" name="TextBox 43">
            <a:extLst>
              <a:ext uri="{FF2B5EF4-FFF2-40B4-BE49-F238E27FC236}">
                <a16:creationId xmlns:a16="http://schemas.microsoft.com/office/drawing/2014/main" id="{721A9D94-917F-4E9F-ADC3-8079DA20B10B}"/>
              </a:ext>
            </a:extLst>
          </p:cNvPr>
          <p:cNvSpPr txBox="1"/>
          <p:nvPr/>
        </p:nvSpPr>
        <p:spPr>
          <a:xfrm>
            <a:off x="9199621" y="4809448"/>
            <a:ext cx="2286127" cy="307777"/>
          </a:xfrm>
          <a:prstGeom prst="rect">
            <a:avLst/>
          </a:prstGeom>
          <a:noFill/>
        </p:spPr>
        <p:txBody>
          <a:bodyPr wrap="square" rtlCol="0">
            <a:spAutoFit/>
          </a:bodyPr>
          <a:lstStyle/>
          <a:p>
            <a:r>
              <a:rPr lang="en-US" sz="1400" dirty="0"/>
              <a:t>Key management (800-57)</a:t>
            </a:r>
          </a:p>
        </p:txBody>
      </p:sp>
      <p:cxnSp>
        <p:nvCxnSpPr>
          <p:cNvPr id="39" name="Straight Connector 38">
            <a:extLst>
              <a:ext uri="{FF2B5EF4-FFF2-40B4-BE49-F238E27FC236}">
                <a16:creationId xmlns:a16="http://schemas.microsoft.com/office/drawing/2014/main" id="{D2F14128-1F0A-46CF-8636-0912CFBA5857}"/>
              </a:ext>
            </a:extLst>
          </p:cNvPr>
          <p:cNvCxnSpPr>
            <a:cxnSpLocks/>
            <a:endCxn id="38" idx="1"/>
          </p:cNvCxnSpPr>
          <p:nvPr/>
        </p:nvCxnSpPr>
        <p:spPr>
          <a:xfrm>
            <a:off x="9047222" y="3727791"/>
            <a:ext cx="209217" cy="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93A360-DBC8-4FD1-8DE1-B14D568A710D}"/>
              </a:ext>
            </a:extLst>
          </p:cNvPr>
          <p:cNvCxnSpPr/>
          <p:nvPr/>
        </p:nvCxnSpPr>
        <p:spPr>
          <a:xfrm>
            <a:off x="9047222" y="4087316"/>
            <a:ext cx="1524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FC066BD-608D-468C-984F-933B931B94ED}"/>
              </a:ext>
            </a:extLst>
          </p:cNvPr>
          <p:cNvCxnSpPr>
            <a:cxnSpLocks/>
            <a:endCxn id="42" idx="1"/>
          </p:cNvCxnSpPr>
          <p:nvPr/>
        </p:nvCxnSpPr>
        <p:spPr>
          <a:xfrm>
            <a:off x="9047222" y="4539426"/>
            <a:ext cx="162409" cy="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4C05987-B74E-419B-A370-422CBD586D23}"/>
              </a:ext>
            </a:extLst>
          </p:cNvPr>
          <p:cNvCxnSpPr/>
          <p:nvPr/>
        </p:nvCxnSpPr>
        <p:spPr>
          <a:xfrm>
            <a:off x="9047223" y="4962482"/>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5BAEF66-50FD-40E5-AEE2-270B31645962}"/>
              </a:ext>
            </a:extLst>
          </p:cNvPr>
          <p:cNvSpPr/>
          <p:nvPr/>
        </p:nvSpPr>
        <p:spPr>
          <a:xfrm>
            <a:off x="2647677" y="2519737"/>
            <a:ext cx="3516940" cy="2442745"/>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68E858A0-6297-4066-94A2-0F9993963F4D}"/>
              </a:ext>
            </a:extLst>
          </p:cNvPr>
          <p:cNvCxnSpPr/>
          <p:nvPr/>
        </p:nvCxnSpPr>
        <p:spPr>
          <a:xfrm>
            <a:off x="6481389" y="6225490"/>
            <a:ext cx="226422"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6C4F92E-F754-4125-9F26-74451475143E}"/>
              </a:ext>
            </a:extLst>
          </p:cNvPr>
          <p:cNvSpPr txBox="1"/>
          <p:nvPr/>
        </p:nvSpPr>
        <p:spPr>
          <a:xfrm>
            <a:off x="6657783" y="6090622"/>
            <a:ext cx="3209330" cy="523220"/>
          </a:xfrm>
          <a:prstGeom prst="rect">
            <a:avLst/>
          </a:prstGeom>
          <a:noFill/>
        </p:spPr>
        <p:txBody>
          <a:bodyPr wrap="square" rtlCol="0">
            <a:spAutoFit/>
          </a:bodyPr>
          <a:lstStyle/>
          <a:p>
            <a:r>
              <a:rPr lang="en-US" sz="1400" dirty="0"/>
              <a:t>SHA3 derived functions (parallel hashing, KMAC, etc. (800-185)</a:t>
            </a:r>
          </a:p>
        </p:txBody>
      </p:sp>
      <p:sp>
        <p:nvSpPr>
          <p:cNvPr id="49" name="TextBox 48">
            <a:extLst>
              <a:ext uri="{FF2B5EF4-FFF2-40B4-BE49-F238E27FC236}">
                <a16:creationId xmlns:a16="http://schemas.microsoft.com/office/drawing/2014/main" id="{8DFF5B41-BD80-40CB-BAB7-22F507A7AFE7}"/>
              </a:ext>
            </a:extLst>
          </p:cNvPr>
          <p:cNvSpPr txBox="1"/>
          <p:nvPr/>
        </p:nvSpPr>
        <p:spPr>
          <a:xfrm rot="19500000">
            <a:off x="1745017" y="2657185"/>
            <a:ext cx="3048000" cy="369332"/>
          </a:xfrm>
          <a:prstGeom prst="rect">
            <a:avLst/>
          </a:prstGeom>
          <a:blipFill>
            <a:blip r:embed="rId2"/>
            <a:tile tx="0" ty="0" sx="100000" sy="100000" flip="none" algn="tl"/>
          </a:blipFill>
          <a:ln>
            <a:solidFill>
              <a:srgbClr val="FF0000"/>
            </a:solidFill>
          </a:ln>
        </p:spPr>
        <p:txBody>
          <a:bodyPr wrap="square" rtlCol="0">
            <a:spAutoFit/>
          </a:bodyPr>
          <a:lstStyle/>
          <a:p>
            <a:pPr algn="ctr"/>
            <a:r>
              <a:rPr lang="en-US" dirty="0"/>
              <a:t>Post-Quantum Cryptography</a:t>
            </a:r>
          </a:p>
        </p:txBody>
      </p:sp>
      <p:sp>
        <p:nvSpPr>
          <p:cNvPr id="51" name="Content Placeholder 2">
            <a:extLst>
              <a:ext uri="{FF2B5EF4-FFF2-40B4-BE49-F238E27FC236}">
                <a16:creationId xmlns:a16="http://schemas.microsoft.com/office/drawing/2014/main" id="{039299FF-003A-4D5B-A82B-FBCBDC907DF1}"/>
              </a:ext>
            </a:extLst>
          </p:cNvPr>
          <p:cNvSpPr txBox="1">
            <a:spLocks/>
          </p:cNvSpPr>
          <p:nvPr/>
        </p:nvSpPr>
        <p:spPr>
          <a:xfrm>
            <a:off x="522972" y="2071177"/>
            <a:ext cx="2569727" cy="3678303"/>
          </a:xfrm>
          <a:prstGeom prst="rect">
            <a:avLst/>
          </a:prstGeom>
          <a:solidFill>
            <a:schemeClr val="bg2">
              <a:lumMod val="20000"/>
              <a:lumOff val="80000"/>
            </a:schemeClr>
          </a:solidFill>
          <a:ln>
            <a:solidFill>
              <a:srgbClr val="002060"/>
            </a:solidFill>
          </a:ln>
        </p:spPr>
        <p:txBody>
          <a:bodyPr vert="horz" lIns="91440" tIns="45720" rIns="91440" bIns="45720" rtlCol="0" anchor="ctr">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b="1" dirty="0">
              <a:solidFill>
                <a:srgbClr val="002060"/>
              </a:solidFill>
            </a:endParaRPr>
          </a:p>
          <a:p>
            <a:r>
              <a:rPr lang="en-US" b="1" dirty="0">
                <a:solidFill>
                  <a:srgbClr val="002060"/>
                </a:solidFill>
              </a:rPr>
              <a:t>Signatures</a:t>
            </a:r>
            <a:r>
              <a:rPr lang="en-US" dirty="0">
                <a:solidFill>
                  <a:srgbClr val="002060"/>
                </a:solidFill>
              </a:rPr>
              <a:t> </a:t>
            </a:r>
          </a:p>
          <a:p>
            <a:pPr lvl="1"/>
            <a:r>
              <a:rPr lang="en-US" dirty="0"/>
              <a:t>Public-key schemes for generating/verifying signatures (see FIPS 186-4)</a:t>
            </a:r>
          </a:p>
          <a:p>
            <a:pPr lvl="1"/>
            <a:endParaRPr lang="en-US" dirty="0"/>
          </a:p>
          <a:p>
            <a:r>
              <a:rPr lang="en-US" b="1" dirty="0">
                <a:solidFill>
                  <a:srgbClr val="002060"/>
                </a:solidFill>
              </a:rPr>
              <a:t>Encryption</a:t>
            </a:r>
          </a:p>
          <a:p>
            <a:pPr lvl="1"/>
            <a:r>
              <a:rPr lang="en-US" dirty="0"/>
              <a:t>Key transport from one party to another (like RSA-OAEP in 56B)</a:t>
            </a:r>
          </a:p>
          <a:p>
            <a:pPr lvl="1"/>
            <a:r>
              <a:rPr lang="en-US" dirty="0"/>
              <a:t>Exchanging encrypted secret values between two parties to establish shared secret value (see SP 800-56B)</a:t>
            </a:r>
          </a:p>
          <a:p>
            <a:pPr lvl="1"/>
            <a:endParaRPr lang="en-US" dirty="0"/>
          </a:p>
          <a:p>
            <a:r>
              <a:rPr lang="en-US" b="1" dirty="0">
                <a:solidFill>
                  <a:srgbClr val="002060"/>
                </a:solidFill>
              </a:rPr>
              <a:t>Key-establishment (KEMs)</a:t>
            </a:r>
          </a:p>
          <a:p>
            <a:pPr lvl="1"/>
            <a:r>
              <a:rPr lang="en-US" dirty="0"/>
              <a:t>Schemes like Diffie-Hellman key exchange (see SP 800-56A)</a:t>
            </a:r>
          </a:p>
          <a:p>
            <a:endParaRPr lang="en-US" dirty="0"/>
          </a:p>
        </p:txBody>
      </p:sp>
    </p:spTree>
    <p:extLst>
      <p:ext uri="{BB962C8B-B14F-4D97-AF65-F5344CB8AC3E}">
        <p14:creationId xmlns:p14="http://schemas.microsoft.com/office/powerpoint/2010/main" val="42404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8063-96ED-8F46-890B-EF93393E2061}"/>
              </a:ext>
            </a:extLst>
          </p:cNvPr>
          <p:cNvSpPr>
            <a:spLocks noGrp="1"/>
          </p:cNvSpPr>
          <p:nvPr>
            <p:ph type="title"/>
          </p:nvPr>
        </p:nvSpPr>
        <p:spPr/>
        <p:txBody>
          <a:bodyPr>
            <a:normAutofit/>
          </a:bodyPr>
          <a:lstStyle/>
          <a:p>
            <a:r>
              <a:rPr lang="en-US" sz="4400" dirty="0"/>
              <a:t>First Round Candidates </a:t>
            </a:r>
          </a:p>
        </p:txBody>
      </p:sp>
      <p:sp>
        <p:nvSpPr>
          <p:cNvPr id="3" name="Content Placeholder 2">
            <a:extLst>
              <a:ext uri="{FF2B5EF4-FFF2-40B4-BE49-F238E27FC236}">
                <a16:creationId xmlns:a16="http://schemas.microsoft.com/office/drawing/2014/main" id="{3643C929-7F1C-D945-A1E7-980BA17DFD01}"/>
              </a:ext>
            </a:extLst>
          </p:cNvPr>
          <p:cNvSpPr>
            <a:spLocks noGrp="1"/>
          </p:cNvSpPr>
          <p:nvPr>
            <p:ph idx="1"/>
          </p:nvPr>
        </p:nvSpPr>
        <p:spPr>
          <a:xfrm>
            <a:off x="581192" y="1836822"/>
            <a:ext cx="11029615" cy="1796716"/>
          </a:xfrm>
        </p:spPr>
        <p:txBody>
          <a:bodyPr>
            <a:normAutofit fontScale="77500" lnSpcReduction="20000"/>
          </a:bodyPr>
          <a:lstStyle/>
          <a:p>
            <a:r>
              <a:rPr lang="en-US" sz="2000" dirty="0"/>
              <a:t>Most submitted schemes (or previous versions) have been published at the conferences or released through IACR </a:t>
            </a:r>
            <a:r>
              <a:rPr lang="en-US" sz="2000" dirty="0" err="1"/>
              <a:t>eprint</a:t>
            </a:r>
            <a:r>
              <a:rPr lang="en-US" sz="2000" dirty="0"/>
              <a:t> – In general, no big surprise</a:t>
            </a:r>
          </a:p>
          <a:p>
            <a:r>
              <a:rPr lang="en-US" sz="2000" dirty="0"/>
              <a:t>Most submissions include proofs/discussions on the CCA/CPA security for Encryption/KEM and EUF-CMA for signatures </a:t>
            </a:r>
          </a:p>
          <a:p>
            <a:r>
              <a:rPr lang="en-US" sz="2000" dirty="0"/>
              <a:t>Most submissions addressed the rationale for the selected parameters and mathematics structures as well as pros and cons of the schemes</a:t>
            </a:r>
          </a:p>
        </p:txBody>
      </p:sp>
      <p:graphicFrame>
        <p:nvGraphicFramePr>
          <p:cNvPr id="4" name="Content Placeholder 3">
            <a:extLst>
              <a:ext uri="{FF2B5EF4-FFF2-40B4-BE49-F238E27FC236}">
                <a16:creationId xmlns:a16="http://schemas.microsoft.com/office/drawing/2014/main" id="{9D52EE3D-A323-4605-AF17-C26C74289626}"/>
              </a:ext>
            </a:extLst>
          </p:cNvPr>
          <p:cNvGraphicFramePr>
            <a:graphicFrameLocks/>
          </p:cNvGraphicFramePr>
          <p:nvPr>
            <p:extLst>
              <p:ext uri="{D42A27DB-BD31-4B8C-83A1-F6EECF244321}">
                <p14:modId xmlns:p14="http://schemas.microsoft.com/office/powerpoint/2010/main" val="33039962"/>
              </p:ext>
            </p:extLst>
          </p:nvPr>
        </p:nvGraphicFramePr>
        <p:xfrm>
          <a:off x="786063" y="3689684"/>
          <a:ext cx="10286198" cy="2833624"/>
        </p:xfrm>
        <a:graphic>
          <a:graphicData uri="http://schemas.openxmlformats.org/drawingml/2006/table">
            <a:tbl>
              <a:tblPr firstRow="1" bandRow="1">
                <a:tableStyleId>{5C22544A-7EE6-4342-B048-85BDC9FD1C3A}</a:tableStyleId>
              </a:tblPr>
              <a:tblGrid>
                <a:gridCol w="2863516">
                  <a:extLst>
                    <a:ext uri="{9D8B030D-6E8A-4147-A177-3AD203B41FA5}">
                      <a16:colId xmlns:a16="http://schemas.microsoft.com/office/drawing/2014/main" val="20000"/>
                    </a:ext>
                  </a:extLst>
                </a:gridCol>
                <a:gridCol w="1884947">
                  <a:extLst>
                    <a:ext uri="{9D8B030D-6E8A-4147-A177-3AD203B41FA5}">
                      <a16:colId xmlns:a16="http://schemas.microsoft.com/office/drawing/2014/main" val="20001"/>
                    </a:ext>
                  </a:extLst>
                </a:gridCol>
                <a:gridCol w="2330210">
                  <a:extLst>
                    <a:ext uri="{9D8B030D-6E8A-4147-A177-3AD203B41FA5}">
                      <a16:colId xmlns:a16="http://schemas.microsoft.com/office/drawing/2014/main" val="20002"/>
                    </a:ext>
                  </a:extLst>
                </a:gridCol>
                <a:gridCol w="3207525">
                  <a:extLst>
                    <a:ext uri="{9D8B030D-6E8A-4147-A177-3AD203B41FA5}">
                      <a16:colId xmlns:a16="http://schemas.microsoft.com/office/drawing/2014/main" val="20003"/>
                    </a:ext>
                  </a:extLst>
                </a:gridCol>
              </a:tblGrid>
              <a:tr h="308916">
                <a:tc>
                  <a:txBody>
                    <a:bodyPr/>
                    <a:lstStyle/>
                    <a:p>
                      <a:endParaRPr lang="en-US" dirty="0"/>
                    </a:p>
                  </a:txBody>
                  <a:tcPr/>
                </a:tc>
                <a:tc>
                  <a:txBody>
                    <a:bodyPr/>
                    <a:lstStyle/>
                    <a:p>
                      <a:pPr algn="ctr"/>
                      <a:r>
                        <a:rPr lang="en-US" dirty="0"/>
                        <a:t>Signatures</a:t>
                      </a:r>
                    </a:p>
                  </a:txBody>
                  <a:tcPr/>
                </a:tc>
                <a:tc>
                  <a:txBody>
                    <a:bodyPr/>
                    <a:lstStyle/>
                    <a:p>
                      <a:pPr algn="ctr"/>
                      <a:r>
                        <a:rPr lang="en-US" dirty="0"/>
                        <a:t>KEM/Encryption</a:t>
                      </a:r>
                    </a:p>
                  </a:txBody>
                  <a:tcPr/>
                </a:tc>
                <a:tc>
                  <a:txBody>
                    <a:bodyPr/>
                    <a:lstStyle/>
                    <a:p>
                      <a:pPr algn="ctr"/>
                      <a:r>
                        <a:rPr lang="en-US" dirty="0"/>
                        <a:t>Overall</a:t>
                      </a:r>
                    </a:p>
                  </a:txBody>
                  <a:tcPr/>
                </a:tc>
                <a:extLst>
                  <a:ext uri="{0D108BD9-81ED-4DB2-BD59-A6C34878D82A}">
                    <a16:rowId xmlns:a16="http://schemas.microsoft.com/office/drawing/2014/main" val="10000"/>
                  </a:ext>
                </a:extLst>
              </a:tr>
              <a:tr h="308916">
                <a:tc>
                  <a:txBody>
                    <a:bodyPr/>
                    <a:lstStyle/>
                    <a:p>
                      <a:r>
                        <a:rPr lang="en-US" dirty="0"/>
                        <a:t>Lattice-based</a:t>
                      </a:r>
                    </a:p>
                  </a:txBody>
                  <a:tcPr/>
                </a:tc>
                <a:tc>
                  <a:txBody>
                    <a:bodyPr/>
                    <a:lstStyle/>
                    <a:p>
                      <a:pPr algn="ctr"/>
                      <a:r>
                        <a:rPr lang="en-US" dirty="0"/>
                        <a:t>5</a:t>
                      </a:r>
                    </a:p>
                  </a:txBody>
                  <a:tcPr/>
                </a:tc>
                <a:tc>
                  <a:txBody>
                    <a:bodyPr/>
                    <a:lstStyle/>
                    <a:p>
                      <a:pPr algn="ctr"/>
                      <a:r>
                        <a:rPr lang="en-US" dirty="0"/>
                        <a:t>21</a:t>
                      </a:r>
                    </a:p>
                  </a:txBody>
                  <a:tcPr/>
                </a:tc>
                <a:tc>
                  <a:txBody>
                    <a:bodyPr/>
                    <a:lstStyle/>
                    <a:p>
                      <a:pPr algn="ctr"/>
                      <a:r>
                        <a:rPr lang="en-US" dirty="0"/>
                        <a:t>26</a:t>
                      </a:r>
                    </a:p>
                  </a:txBody>
                  <a:tcPr/>
                </a:tc>
                <a:extLst>
                  <a:ext uri="{0D108BD9-81ED-4DB2-BD59-A6C34878D82A}">
                    <a16:rowId xmlns:a16="http://schemas.microsoft.com/office/drawing/2014/main" val="10001"/>
                  </a:ext>
                </a:extLst>
              </a:tr>
              <a:tr h="308916">
                <a:tc>
                  <a:txBody>
                    <a:bodyPr/>
                    <a:lstStyle/>
                    <a:p>
                      <a:r>
                        <a:rPr lang="en-US" dirty="0"/>
                        <a:t>Code-based</a:t>
                      </a:r>
                    </a:p>
                  </a:txBody>
                  <a:tcPr/>
                </a:tc>
                <a:tc>
                  <a:txBody>
                    <a:bodyPr/>
                    <a:lstStyle/>
                    <a:p>
                      <a:pPr algn="ctr"/>
                      <a:r>
                        <a:rPr lang="en-US" dirty="0"/>
                        <a:t>2</a:t>
                      </a:r>
                    </a:p>
                  </a:txBody>
                  <a:tcPr/>
                </a:tc>
                <a:tc>
                  <a:txBody>
                    <a:bodyPr/>
                    <a:lstStyle/>
                    <a:p>
                      <a:pPr algn="ctr"/>
                      <a:r>
                        <a:rPr lang="en-US" dirty="0"/>
                        <a:t>17</a:t>
                      </a:r>
                    </a:p>
                  </a:txBody>
                  <a:tcPr/>
                </a:tc>
                <a:tc>
                  <a:txBody>
                    <a:bodyPr/>
                    <a:lstStyle/>
                    <a:p>
                      <a:pPr algn="ctr"/>
                      <a:r>
                        <a:rPr lang="en-US" dirty="0"/>
                        <a:t>19</a:t>
                      </a:r>
                    </a:p>
                  </a:txBody>
                  <a:tcPr/>
                </a:tc>
                <a:extLst>
                  <a:ext uri="{0D108BD9-81ED-4DB2-BD59-A6C34878D82A}">
                    <a16:rowId xmlns:a16="http://schemas.microsoft.com/office/drawing/2014/main" val="10002"/>
                  </a:ext>
                </a:extLst>
              </a:tr>
              <a:tr h="308916">
                <a:tc>
                  <a:txBody>
                    <a:bodyPr/>
                    <a:lstStyle/>
                    <a:p>
                      <a:r>
                        <a:rPr lang="en-US" dirty="0"/>
                        <a:t>Multivariate</a:t>
                      </a:r>
                    </a:p>
                  </a:txBody>
                  <a:tcPr/>
                </a:tc>
                <a:tc>
                  <a:txBody>
                    <a:bodyPr/>
                    <a:lstStyle/>
                    <a:p>
                      <a:pPr algn="ctr"/>
                      <a:r>
                        <a:rPr lang="en-US" dirty="0"/>
                        <a:t>7</a:t>
                      </a:r>
                    </a:p>
                  </a:txBody>
                  <a:tcPr/>
                </a:tc>
                <a:tc>
                  <a:txBody>
                    <a:bodyPr/>
                    <a:lstStyle/>
                    <a:p>
                      <a:pPr algn="ctr"/>
                      <a:r>
                        <a:rPr lang="en-US" dirty="0"/>
                        <a:t>2</a:t>
                      </a:r>
                    </a:p>
                  </a:txBody>
                  <a:tcPr/>
                </a:tc>
                <a:tc>
                  <a:txBody>
                    <a:bodyPr/>
                    <a:lstStyle/>
                    <a:p>
                      <a:pPr algn="ctr"/>
                      <a:r>
                        <a:rPr lang="en-US" dirty="0"/>
                        <a:t>9</a:t>
                      </a:r>
                    </a:p>
                  </a:txBody>
                  <a:tcPr/>
                </a:tc>
                <a:extLst>
                  <a:ext uri="{0D108BD9-81ED-4DB2-BD59-A6C34878D82A}">
                    <a16:rowId xmlns:a16="http://schemas.microsoft.com/office/drawing/2014/main" val="10003"/>
                  </a:ext>
                </a:extLst>
              </a:tr>
              <a:tr h="540577">
                <a:tc>
                  <a:txBody>
                    <a:bodyPr/>
                    <a:lstStyle/>
                    <a:p>
                      <a:r>
                        <a:rPr lang="en-US" dirty="0"/>
                        <a:t>Stateless Hash-based/symmetric key</a:t>
                      </a:r>
                    </a:p>
                  </a:txBody>
                  <a:tcPr/>
                </a:tc>
                <a:tc>
                  <a:txBody>
                    <a:bodyPr/>
                    <a:lstStyle/>
                    <a:p>
                      <a:pPr algn="ctr"/>
                      <a:r>
                        <a:rPr lang="en-US" dirty="0"/>
                        <a:t>3</a:t>
                      </a:r>
                    </a:p>
                  </a:txBody>
                  <a:tcPr/>
                </a:tc>
                <a:tc>
                  <a:txBody>
                    <a:bodyPr/>
                    <a:lstStyle/>
                    <a:p>
                      <a:pPr algn="ctr"/>
                      <a:endParaRPr lang="en-US" dirty="0"/>
                    </a:p>
                  </a:txBody>
                  <a:tcPr/>
                </a:tc>
                <a:tc>
                  <a:txBody>
                    <a:bodyPr/>
                    <a:lstStyle/>
                    <a:p>
                      <a:pPr algn="ctr"/>
                      <a:r>
                        <a:rPr lang="en-US" dirty="0"/>
                        <a:t>3</a:t>
                      </a:r>
                    </a:p>
                  </a:txBody>
                  <a:tcPr/>
                </a:tc>
                <a:extLst>
                  <a:ext uri="{0D108BD9-81ED-4DB2-BD59-A6C34878D82A}">
                    <a16:rowId xmlns:a16="http://schemas.microsoft.com/office/drawing/2014/main" val="10004"/>
                  </a:ext>
                </a:extLst>
              </a:tr>
              <a:tr h="308916">
                <a:tc>
                  <a:txBody>
                    <a:bodyPr/>
                    <a:lstStyle/>
                    <a:p>
                      <a:r>
                        <a:rPr lang="en-US" dirty="0"/>
                        <a:t>Other</a:t>
                      </a:r>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t>7</a:t>
                      </a:r>
                    </a:p>
                  </a:txBody>
                  <a:tcPr/>
                </a:tc>
                <a:extLst>
                  <a:ext uri="{0D108BD9-81ED-4DB2-BD59-A6C34878D82A}">
                    <a16:rowId xmlns:a16="http://schemas.microsoft.com/office/drawing/2014/main" val="10005"/>
                  </a:ext>
                </a:extLst>
              </a:tr>
              <a:tr h="308916">
                <a:tc>
                  <a:txBody>
                    <a:bodyPr/>
                    <a:lstStyle/>
                    <a:p>
                      <a:r>
                        <a:rPr lang="en-US" dirty="0"/>
                        <a:t>Total</a:t>
                      </a:r>
                      <a:endParaRPr lang="en-US" b="1" dirty="0"/>
                    </a:p>
                  </a:txBody>
                  <a:tcPr/>
                </a:tc>
                <a:tc>
                  <a:txBody>
                    <a:bodyPr/>
                    <a:lstStyle/>
                    <a:p>
                      <a:pPr algn="ctr"/>
                      <a:r>
                        <a:rPr lang="en-US" b="1" dirty="0"/>
                        <a:t>19</a:t>
                      </a:r>
                    </a:p>
                  </a:txBody>
                  <a:tcPr/>
                </a:tc>
                <a:tc>
                  <a:txBody>
                    <a:bodyPr/>
                    <a:lstStyle/>
                    <a:p>
                      <a:pPr algn="ctr"/>
                      <a:r>
                        <a:rPr lang="en-US" b="1" dirty="0"/>
                        <a:t>45</a:t>
                      </a:r>
                    </a:p>
                  </a:txBody>
                  <a:tcPr/>
                </a:tc>
                <a:tc>
                  <a:txBody>
                    <a:bodyPr/>
                    <a:lstStyle/>
                    <a:p>
                      <a:pPr algn="ctr"/>
                      <a:r>
                        <a:rPr lang="en-US" b="1" dirty="0"/>
                        <a:t>64</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8002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87CB-E6F5-41BA-BED4-8A6031C34996}"/>
              </a:ext>
            </a:extLst>
          </p:cNvPr>
          <p:cNvSpPr>
            <a:spLocks noGrp="1"/>
          </p:cNvSpPr>
          <p:nvPr>
            <p:ph type="title"/>
          </p:nvPr>
        </p:nvSpPr>
        <p:spPr>
          <a:xfrm>
            <a:off x="641684" y="244158"/>
            <a:ext cx="10820399" cy="1339850"/>
          </a:xfrm>
        </p:spPr>
        <p:txBody>
          <a:bodyPr>
            <a:normAutofit/>
          </a:bodyPr>
          <a:lstStyle/>
          <a:p>
            <a:r>
              <a:rPr lang="en-US" sz="4000" dirty="0"/>
              <a:t>NIST Crypto Standards Updates and Initiatives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D4FE18-117D-4A8A-8473-1BD161B3757D}"/>
                  </a:ext>
                </a:extLst>
              </p:cNvPr>
              <p:cNvSpPr>
                <a:spLocks noGrp="1"/>
              </p:cNvSpPr>
              <p:nvPr>
                <p:ph idx="1"/>
              </p:nvPr>
            </p:nvSpPr>
            <p:spPr>
              <a:xfrm>
                <a:off x="707856" y="1865731"/>
                <a:ext cx="10688053" cy="4615280"/>
              </a:xfrm>
            </p:spPr>
            <p:txBody>
              <a:bodyPr>
                <a:normAutofit fontScale="70000" lnSpcReduction="20000"/>
              </a:bodyPr>
              <a:lstStyle/>
              <a:p>
                <a:r>
                  <a:rPr lang="en-US" dirty="0"/>
                  <a:t>Symmetric-key based cryptography</a:t>
                </a:r>
              </a:p>
              <a:p>
                <a:pPr lvl="1"/>
                <a:r>
                  <a:rPr lang="en-US" dirty="0"/>
                  <a:t>Triple DES </a:t>
                </a:r>
              </a:p>
              <a:p>
                <a:pPr lvl="2"/>
                <a:r>
                  <a:rPr lang="en-US" dirty="0"/>
                  <a:t>SP 800-67 Rev2 (Nov. 2017) sets a new data limit of 2</a:t>
                </a:r>
                <a:r>
                  <a:rPr lang="en-US" baseline="30000" dirty="0"/>
                  <a:t>20</a:t>
                </a:r>
                <a:r>
                  <a:rPr lang="en-US" dirty="0"/>
                  <a:t> for a given key</a:t>
                </a:r>
              </a:p>
              <a:p>
                <a:pPr lvl="2"/>
                <a:r>
                  <a:rPr lang="en-US" dirty="0"/>
                  <a:t>Encryption using three-key TDEA is deprecated</a:t>
                </a:r>
                <a:r>
                  <a:rPr lang="en-US" b="1" dirty="0"/>
                  <a:t> </a:t>
                </a:r>
                <a:r>
                  <a:rPr lang="en-US" dirty="0"/>
                  <a:t>through December 31, 2023 (see Draft SP 800-131A Rev 2)</a:t>
                </a:r>
              </a:p>
              <a:p>
                <a:pPr lvl="2"/>
                <a:r>
                  <a:rPr lang="en-US" dirty="0"/>
                  <a:t>In applications where the data rate is high and enforcing a limit is infeasible, such as TLS, triple DES is no longer approved</a:t>
                </a:r>
              </a:p>
              <a:p>
                <a:pPr lvl="1"/>
                <a:r>
                  <a:rPr lang="en-US" dirty="0"/>
                  <a:t>Lightweight cryptography for constrained environment (Authenticated encryption algorithms and hash functions)</a:t>
                </a:r>
              </a:p>
              <a:p>
                <a:pPr lvl="2"/>
                <a:r>
                  <a:rPr lang="en-US" dirty="0"/>
                  <a:t>NIST announced draft call for proposals in May and closed on June 28, 2018</a:t>
                </a:r>
              </a:p>
              <a:p>
                <a:pPr lvl="2"/>
                <a:r>
                  <a:rPr lang="en-US" dirty="0"/>
                  <a:t>Final version will be released soon</a:t>
                </a:r>
              </a:p>
              <a:p>
                <a:r>
                  <a:rPr lang="en-US" dirty="0"/>
                  <a:t>Public-key based cryptography</a:t>
                </a:r>
              </a:p>
              <a:p>
                <a:pPr lvl="1"/>
                <a:r>
                  <a:rPr lang="en-US" dirty="0"/>
                  <a:t>SP 800-56A Rev. 3 (discrete log based key establishment with DH, MQV) </a:t>
                </a:r>
              </a:p>
              <a:p>
                <a:pPr lvl="2"/>
                <a:r>
                  <a:rPr lang="en-US" dirty="0"/>
                  <a:t>approves IETF pre-defined safe primes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where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2048 </m:t>
                    </m:r>
                  </m:oMath>
                </a14:m>
                <a:endParaRPr lang="en-US" dirty="0"/>
              </a:p>
              <a:p>
                <a:pPr lvl="1"/>
                <a:r>
                  <a:rPr lang="en-US" dirty="0"/>
                  <a:t>Draft SP 800-56B Rev. 2 (RSA based key establishment</a:t>
                </a:r>
              </a:p>
              <a:p>
                <a:pPr lvl="2"/>
                <a:r>
                  <a:rPr lang="en-US" dirty="0"/>
                  <a:t>Include larger module,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rPr>
                      <m:t>3072</m:t>
                    </m:r>
                  </m:oMath>
                </a14:m>
                <a:endParaRPr lang="en-US" dirty="0"/>
              </a:p>
              <a:p>
                <a:pPr lvl="1"/>
                <a:r>
                  <a:rPr lang="en-US" dirty="0"/>
                  <a:t>Draft FIPS 186-5 and Draft SP 186 (digital signatures DSA, ECDSA, RSA) (release soon)</a:t>
                </a:r>
              </a:p>
              <a:p>
                <a:pPr lvl="2"/>
                <a:r>
                  <a:rPr lang="en-US" dirty="0"/>
                  <a:t>Include deterministic ECDSA and </a:t>
                </a:r>
                <a:r>
                  <a:rPr lang="en-US" dirty="0" err="1"/>
                  <a:t>EdDSA</a:t>
                </a:r>
                <a:endParaRPr lang="en-US" dirty="0"/>
              </a:p>
              <a:p>
                <a:pPr lvl="2"/>
                <a:r>
                  <a:rPr lang="en-US" dirty="0"/>
                  <a:t>Recommended curves are defined in SP 800-186</a:t>
                </a:r>
              </a:p>
            </p:txBody>
          </p:sp>
        </mc:Choice>
        <mc:Fallback xmlns="">
          <p:sp>
            <p:nvSpPr>
              <p:cNvPr id="3" name="Content Placeholder 2">
                <a:extLst>
                  <a:ext uri="{FF2B5EF4-FFF2-40B4-BE49-F238E27FC236}">
                    <a16:creationId xmlns:a16="http://schemas.microsoft.com/office/drawing/2014/main" id="{D1D4FE18-117D-4A8A-8473-1BD161B3757D}"/>
                  </a:ext>
                </a:extLst>
              </p:cNvPr>
              <p:cNvSpPr>
                <a:spLocks noGrp="1" noRot="1" noChangeAspect="1" noMove="1" noResize="1" noEditPoints="1" noAdjustHandles="1" noChangeArrowheads="1" noChangeShapeType="1" noTextEdit="1"/>
              </p:cNvSpPr>
              <p:nvPr>
                <p:ph idx="1"/>
              </p:nvPr>
            </p:nvSpPr>
            <p:spPr>
              <a:xfrm>
                <a:off x="707856" y="1865731"/>
                <a:ext cx="10688053" cy="4615280"/>
              </a:xfrm>
              <a:blipFill>
                <a:blip r:embed="rId2"/>
                <a:stretch>
                  <a:fillRect l="-285" t="-1453"/>
                </a:stretch>
              </a:blipFill>
            </p:spPr>
            <p:txBody>
              <a:bodyPr/>
              <a:lstStyle/>
              <a:p>
                <a:r>
                  <a:rPr lang="en-US">
                    <a:noFill/>
                  </a:rPr>
                  <a:t> </a:t>
                </a:r>
              </a:p>
            </p:txBody>
          </p:sp>
        </mc:Fallback>
      </mc:AlternateContent>
    </p:spTree>
    <p:extLst>
      <p:ext uri="{BB962C8B-B14F-4D97-AF65-F5344CB8AC3E}">
        <p14:creationId xmlns:p14="http://schemas.microsoft.com/office/powerpoint/2010/main" val="64205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2BF8-4F6D-4303-ACA0-F511F0C2986E}"/>
              </a:ext>
            </a:extLst>
          </p:cNvPr>
          <p:cNvSpPr>
            <a:spLocks noGrp="1"/>
          </p:cNvSpPr>
          <p:nvPr>
            <p:ph type="title"/>
          </p:nvPr>
        </p:nvSpPr>
        <p:spPr/>
        <p:txBody>
          <a:bodyPr>
            <a:normAutofit fontScale="90000"/>
          </a:bodyPr>
          <a:lstStyle/>
          <a:p>
            <a:r>
              <a:rPr lang="en-US" dirty="0"/>
              <a:t>Classical Security in Pre-Quantum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7BBAA9-5770-4897-9FBE-B173BFA6A371}"/>
                  </a:ext>
                </a:extLst>
              </p:cNvPr>
              <p:cNvSpPr>
                <a:spLocks noGrp="1"/>
              </p:cNvSpPr>
              <p:nvPr>
                <p:ph idx="1"/>
              </p:nvPr>
            </p:nvSpPr>
            <p:spPr>
              <a:xfrm>
                <a:off x="826168" y="2133601"/>
                <a:ext cx="10836443" cy="3931920"/>
              </a:xfrm>
            </p:spPr>
            <p:txBody>
              <a:bodyPr>
                <a:normAutofit lnSpcReduction="10000"/>
              </a:bodyPr>
              <a:lstStyle/>
              <a:p>
                <a:r>
                  <a:rPr lang="en-US" dirty="0"/>
                  <a:t>NIST continues to improve cryptographic standards </a:t>
                </a:r>
              </a:p>
              <a:p>
                <a:pPr lvl="1"/>
                <a:r>
                  <a:rPr lang="en-US" dirty="0"/>
                  <a:t>Adopt industry common practice and close gaps (e.g. predefined safe primes in 56A)</a:t>
                </a:r>
              </a:p>
              <a:p>
                <a:pPr lvl="1"/>
                <a:r>
                  <a:rPr lang="en-US" dirty="0"/>
                  <a:t>Provide guidance to adopt cryptographic algorithms and key lengths with appropriate security strength (e.g. SP 800-52 for TLS) </a:t>
                </a:r>
              </a:p>
              <a:p>
                <a:r>
                  <a:rPr lang="en-US" dirty="0"/>
                  <a:t>The upcoming transition to PQC should not be an excuse to stay on weak crypto or/and flawed implementations, e.g. </a:t>
                </a:r>
              </a:p>
              <a:p>
                <a:pPr lvl="1"/>
                <a:r>
                  <a:rPr lang="en-US" dirty="0"/>
                  <a:t>Hard-coded keys and bad random number generators</a:t>
                </a:r>
              </a:p>
              <a:p>
                <a:pPr lvl="1"/>
                <a:r>
                  <a:rPr lang="en-US" dirty="0"/>
                  <a:t>Keys with security strength less than 112 bits (e.g. RSA with 1024 bit module or DH over </a:t>
                </a:r>
                <a14:m>
                  <m:oMath xmlns:m="http://schemas.openxmlformats.org/officeDocument/2006/math">
                    <m:r>
                      <a:rPr lang="en-US" b="0" i="1" smtClean="0">
                        <a:latin typeface="Cambria Math" panose="02040503050406030204" pitchFamily="18" charset="0"/>
                      </a:rPr>
                      <m:t>𝐺𝐹</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with 1024 bit </a:t>
                </a:r>
                <a14:m>
                  <m:oMath xmlns:m="http://schemas.openxmlformats.org/officeDocument/2006/math">
                    <m:r>
                      <a:rPr lang="en-US" b="0" i="1" smtClean="0">
                        <a:latin typeface="Cambria Math" panose="02040503050406030204" pitchFamily="18" charset="0"/>
                      </a:rPr>
                      <m:t>𝑝</m:t>
                    </m:r>
                  </m:oMath>
                </a14:m>
                <a:r>
                  <a:rPr lang="en-US" dirty="0"/>
                  <a:t>)</a:t>
                </a:r>
              </a:p>
              <a:p>
                <a:pPr lvl="1"/>
                <a:r>
                  <a:rPr lang="en-US" dirty="0"/>
                  <a:t>Keys or parameters generated improperly</a:t>
                </a:r>
              </a:p>
            </p:txBody>
          </p:sp>
        </mc:Choice>
        <mc:Fallback xmlns="">
          <p:sp>
            <p:nvSpPr>
              <p:cNvPr id="3" name="Content Placeholder 2">
                <a:extLst>
                  <a:ext uri="{FF2B5EF4-FFF2-40B4-BE49-F238E27FC236}">
                    <a16:creationId xmlns:a16="http://schemas.microsoft.com/office/drawing/2014/main" id="{647BBAA9-5770-4897-9FBE-B173BFA6A371}"/>
                  </a:ext>
                </a:extLst>
              </p:cNvPr>
              <p:cNvSpPr>
                <a:spLocks noGrp="1" noRot="1" noChangeAspect="1" noMove="1" noResize="1" noEditPoints="1" noAdjustHandles="1" noChangeArrowheads="1" noChangeShapeType="1" noTextEdit="1"/>
              </p:cNvSpPr>
              <p:nvPr>
                <p:ph idx="1"/>
              </p:nvPr>
            </p:nvSpPr>
            <p:spPr>
              <a:xfrm>
                <a:off x="826168" y="2133601"/>
                <a:ext cx="10836443" cy="3931920"/>
              </a:xfrm>
              <a:blipFill>
                <a:blip r:embed="rId2"/>
                <a:stretch>
                  <a:fillRect l="-788" t="-2171" r="-1351" b="-465"/>
                </a:stretch>
              </a:blipFill>
            </p:spPr>
            <p:txBody>
              <a:bodyPr/>
              <a:lstStyle/>
              <a:p>
                <a:r>
                  <a:rPr lang="en-US">
                    <a:noFill/>
                  </a:rPr>
                  <a:t> </a:t>
                </a:r>
              </a:p>
            </p:txBody>
          </p:sp>
        </mc:Fallback>
      </mc:AlternateContent>
    </p:spTree>
    <p:extLst>
      <p:ext uri="{BB962C8B-B14F-4D97-AF65-F5344CB8AC3E}">
        <p14:creationId xmlns:p14="http://schemas.microsoft.com/office/powerpoint/2010/main" val="293606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0DE2-A08B-4D7C-84D7-892F35707449}"/>
              </a:ext>
            </a:extLst>
          </p:cNvPr>
          <p:cNvSpPr>
            <a:spLocks noGrp="1"/>
          </p:cNvSpPr>
          <p:nvPr>
            <p:ph type="title"/>
          </p:nvPr>
        </p:nvSpPr>
        <p:spPr/>
        <p:txBody>
          <a:bodyPr>
            <a:normAutofit/>
          </a:bodyPr>
          <a:lstStyle/>
          <a:p>
            <a:r>
              <a:rPr lang="en-US" sz="4400" dirty="0"/>
              <a:t>Stateful Hash-Based Signatures</a:t>
            </a:r>
          </a:p>
        </p:txBody>
      </p:sp>
      <p:sp>
        <p:nvSpPr>
          <p:cNvPr id="3" name="Content Placeholder 2">
            <a:extLst>
              <a:ext uri="{FF2B5EF4-FFF2-40B4-BE49-F238E27FC236}">
                <a16:creationId xmlns:a16="http://schemas.microsoft.com/office/drawing/2014/main" id="{53E85457-6151-4CE8-B83F-0A5E968A306A}"/>
              </a:ext>
            </a:extLst>
          </p:cNvPr>
          <p:cNvSpPr>
            <a:spLocks noGrp="1"/>
          </p:cNvSpPr>
          <p:nvPr>
            <p:ph idx="1"/>
          </p:nvPr>
        </p:nvSpPr>
        <p:spPr>
          <a:xfrm>
            <a:off x="770021" y="2133600"/>
            <a:ext cx="10619874" cy="4251157"/>
          </a:xfrm>
        </p:spPr>
        <p:txBody>
          <a:bodyPr>
            <a:normAutofit fontScale="85000" lnSpcReduction="20000"/>
          </a:bodyPr>
          <a:lstStyle/>
          <a:p>
            <a:r>
              <a:rPr lang="en-US" dirty="0"/>
              <a:t>Stateful hash-based signature is out of the scope of NIST call for proposals but it is in the scope for PQC standardization</a:t>
            </a:r>
          </a:p>
          <a:p>
            <a:r>
              <a:rPr lang="en-US" dirty="0"/>
              <a:t>Two versions of stateful hash-based signatures have been proposed in IETF</a:t>
            </a:r>
          </a:p>
          <a:p>
            <a:pPr lvl="1"/>
            <a:r>
              <a:rPr lang="en-US" dirty="0"/>
              <a:t>XMSS – RFC 8391 “XMSS: </a:t>
            </a:r>
            <a:r>
              <a:rPr lang="en-US" dirty="0" err="1"/>
              <a:t>eXtended</a:t>
            </a:r>
            <a:r>
              <a:rPr lang="en-US" dirty="0"/>
              <a:t> Merkle Signature Scheme”</a:t>
            </a:r>
          </a:p>
          <a:p>
            <a:pPr lvl="1"/>
            <a:r>
              <a:rPr lang="en-US" dirty="0"/>
              <a:t>LMS – “Hash-Based Signatures” (draft-mcgrew-hash-sigs-12)</a:t>
            </a:r>
          </a:p>
          <a:p>
            <a:r>
              <a:rPr lang="en-US" dirty="0"/>
              <a:t>Input/feedback was solicited on whether NIST shall standardize any or both hash-based signatures</a:t>
            </a:r>
          </a:p>
          <a:p>
            <a:pPr lvl="1"/>
            <a:r>
              <a:rPr lang="en-US" dirty="0"/>
              <a:t>About 20 responses were received and, in general, support NIST to standardize hash-based signatures</a:t>
            </a:r>
          </a:p>
          <a:p>
            <a:r>
              <a:rPr lang="en-US" dirty="0"/>
              <a:t>NIST plans to initiate the project to develop a special publication on hash-based signatures</a:t>
            </a:r>
          </a:p>
          <a:p>
            <a:r>
              <a:rPr lang="en-US" dirty="0"/>
              <a:t>Further question will be whether to limit hash-based signature for special applications, like code signing, or for general applications because it does need to manage the state</a:t>
            </a:r>
          </a:p>
        </p:txBody>
      </p:sp>
    </p:spTree>
    <p:extLst>
      <p:ext uri="{BB962C8B-B14F-4D97-AF65-F5344CB8AC3E}">
        <p14:creationId xmlns:p14="http://schemas.microsoft.com/office/powerpoint/2010/main" val="289686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3929-6B71-AE47-9A45-E35B2B279D19}"/>
              </a:ext>
            </a:extLst>
          </p:cNvPr>
          <p:cNvSpPr>
            <a:spLocks noGrp="1"/>
          </p:cNvSpPr>
          <p:nvPr>
            <p:ph type="title"/>
          </p:nvPr>
        </p:nvSpPr>
        <p:spPr/>
        <p:txBody>
          <a:bodyPr>
            <a:normAutofit/>
          </a:bodyPr>
          <a:lstStyle/>
          <a:p>
            <a:r>
              <a:rPr lang="en-US" sz="4400" dirty="0"/>
              <a:t>Hybrid Mode and Dual Signature</a:t>
            </a:r>
          </a:p>
        </p:txBody>
      </p:sp>
      <p:sp>
        <p:nvSpPr>
          <p:cNvPr id="3" name="Content Placeholder 2">
            <a:extLst>
              <a:ext uri="{FF2B5EF4-FFF2-40B4-BE49-F238E27FC236}">
                <a16:creationId xmlns:a16="http://schemas.microsoft.com/office/drawing/2014/main" id="{0C05037C-9BEE-7448-928F-D65E246948F3}"/>
              </a:ext>
            </a:extLst>
          </p:cNvPr>
          <p:cNvSpPr>
            <a:spLocks noGrp="1"/>
          </p:cNvSpPr>
          <p:nvPr>
            <p:ph idx="1"/>
          </p:nvPr>
        </p:nvSpPr>
        <p:spPr>
          <a:xfrm>
            <a:off x="866274" y="1772653"/>
            <a:ext cx="10676021" cy="4769000"/>
          </a:xfrm>
        </p:spPr>
        <p:txBody>
          <a:bodyPr>
            <a:normAutofit fontScale="70000" lnSpcReduction="20000"/>
          </a:bodyPr>
          <a:lstStyle/>
          <a:p>
            <a:r>
              <a:rPr lang="en-US" dirty="0"/>
              <a:t>Hybrid mode and dual signature have been considered as a migration path from classical public key cryptography to quantum resistant public key cryptography</a:t>
            </a:r>
          </a:p>
          <a:p>
            <a:pPr lvl="1"/>
            <a:r>
              <a:rPr lang="en-US" dirty="0"/>
              <a:t>Hybrid mode key establishment – use one classical PK scheme, e.g. DH, and one quantum resistant scheme, each establish a “shared secret”, combine them to derive keys</a:t>
            </a:r>
          </a:p>
          <a:p>
            <a:pPr lvl="1"/>
            <a:r>
              <a:rPr lang="en-US" dirty="0"/>
              <a:t>Dual signature – sign a message twice by two schemes, one classical signature scheme, e.g. ECDSA and one quantum resistant scheme. A dual signature is valid if both signatures are valid</a:t>
            </a:r>
          </a:p>
          <a:p>
            <a:r>
              <a:rPr lang="en-US" dirty="0"/>
              <a:t>Hybrid mode and dual signature can help to obtain valuable experience for deploying quantum resistance schemes </a:t>
            </a:r>
          </a:p>
          <a:p>
            <a:r>
              <a:rPr lang="en-US" dirty="0"/>
              <a:t>The implementation burden and performance hit need to be considered </a:t>
            </a:r>
          </a:p>
          <a:p>
            <a:r>
              <a:rPr lang="en-US" dirty="0"/>
              <a:t>In general, it is a decision for applications</a:t>
            </a:r>
          </a:p>
          <a:p>
            <a:pPr lvl="1"/>
            <a:r>
              <a:rPr lang="en-US" dirty="0"/>
              <a:t>Whether it is a long term or short term solution (one transition or two transitions)</a:t>
            </a:r>
          </a:p>
          <a:p>
            <a:pPr lvl="1"/>
            <a:r>
              <a:rPr lang="en-US" dirty="0"/>
              <a:t>How to choose the quantum resistant piece to make sure it is indeed secure </a:t>
            </a:r>
          </a:p>
          <a:p>
            <a:r>
              <a:rPr lang="en-US" dirty="0"/>
              <a:t>For hybrid mode and dual signature, NIST FIPS 140 validation will validate “approved” components, that is,</a:t>
            </a:r>
          </a:p>
          <a:p>
            <a:pPr lvl="1"/>
            <a:r>
              <a:rPr lang="en-US" dirty="0"/>
              <a:t>For hybrid mode, validation is on classical PK scheme specified in SP 800-56A or SP 800-56B</a:t>
            </a:r>
          </a:p>
          <a:p>
            <a:pPr lvl="1"/>
            <a:r>
              <a:rPr lang="en-US" dirty="0"/>
              <a:t>For Dual signature, validation is on signature specified in FIPS 186</a:t>
            </a:r>
          </a:p>
        </p:txBody>
      </p:sp>
    </p:spTree>
    <p:extLst>
      <p:ext uri="{BB962C8B-B14F-4D97-AF65-F5344CB8AC3E}">
        <p14:creationId xmlns:p14="http://schemas.microsoft.com/office/powerpoint/2010/main" val="1140661917"/>
      </p:ext>
    </p:extLst>
  </p:cSld>
  <p:clrMapOvr>
    <a:masterClrMapping/>
  </p:clrMapOvr>
</p:sld>
</file>

<file path=ppt/theme/_rels/them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B224C-7806-4760-A757-54D28AB3696C}" vid="{39934AE3-DB8B-4724-A91B-2490FE9A72A0}"/>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apital">
  <a:themeElements>
    <a:clrScheme name="Custom 1">
      <a:dk1>
        <a:srgbClr val="000000"/>
      </a:dk1>
      <a:lt1>
        <a:srgbClr val="FFFFFF"/>
      </a:lt1>
      <a:dk2>
        <a:srgbClr val="6F6D5D"/>
      </a:dk2>
      <a:lt2>
        <a:srgbClr val="7C8F97"/>
      </a:lt2>
      <a:accent1>
        <a:srgbClr val="0020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B224C-7806-4760-A757-54D28AB3696C}" vid="{39934AE3-DB8B-4724-A91B-2490FE9A72A0}"/>
    </a:ext>
  </a:extLst>
</a:theme>
</file>

<file path=ppt/theme/theme8.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9611</TotalTime>
  <Words>1463</Words>
  <Application>Microsoft Office PowerPoint</Application>
  <PresentationFormat>Widescreen</PresentationFormat>
  <Paragraphs>174</Paragraphs>
  <Slides>13</Slides>
  <Notes>0</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13</vt:i4>
      </vt:variant>
    </vt:vector>
  </HeadingPairs>
  <TitlesOfParts>
    <vt:vector size="35" baseType="lpstr">
      <vt:lpstr>Adobe Fan Heiti Std B</vt:lpstr>
      <vt:lpstr>Arial</vt:lpstr>
      <vt:lpstr>Brush Script MT</vt:lpstr>
      <vt:lpstr>Calibri</vt:lpstr>
      <vt:lpstr>Calibri Light</vt:lpstr>
      <vt:lpstr>Calisto MT</vt:lpstr>
      <vt:lpstr>Cambria Math</vt:lpstr>
      <vt:lpstr>Wingdings</vt:lpstr>
      <vt:lpstr>Wingdings 2</vt:lpstr>
      <vt:lpstr>Theme1</vt:lpstr>
      <vt:lpstr>1_HDOfficeLightV0</vt:lpstr>
      <vt:lpstr>1_Theme1</vt:lpstr>
      <vt:lpstr>Custom Design</vt:lpstr>
      <vt:lpstr>Genesis</vt:lpstr>
      <vt:lpstr>Capital</vt:lpstr>
      <vt:lpstr>2_Theme1</vt:lpstr>
      <vt:lpstr>3_HDOfficeLightV0</vt:lpstr>
      <vt:lpstr>3_Theme1</vt:lpstr>
      <vt:lpstr>1_Custom Design</vt:lpstr>
      <vt:lpstr>1_Genesis</vt:lpstr>
      <vt:lpstr>4_Theme1</vt:lpstr>
      <vt:lpstr>2_Custom Design</vt:lpstr>
      <vt:lpstr>Cryptography in “Pre-Post-Quantum” Time </vt:lpstr>
      <vt:lpstr>Outline</vt:lpstr>
      <vt:lpstr>Where are we? </vt:lpstr>
      <vt:lpstr>Scope of NIST PQC Standardization</vt:lpstr>
      <vt:lpstr>First Round Candidates </vt:lpstr>
      <vt:lpstr>NIST Crypto Standards Updates and Initiatives</vt:lpstr>
      <vt:lpstr>Classical Security in Pre-Quantum Time</vt:lpstr>
      <vt:lpstr>Stateful Hash-Based Signatures</vt:lpstr>
      <vt:lpstr>Hybrid Mode and Dual Signature</vt:lpstr>
      <vt:lpstr>Symmetric Key Cryptography Solution</vt:lpstr>
      <vt:lpstr>Important Awareness and Decisions</vt:lpstr>
      <vt:lpstr>Summary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Tango with Quantum - NIST PQC Standardization Update</dc:title>
  <dc:creator>Chen, Lily (Fed)</dc:creator>
  <cp:lastModifiedBy>Moody, Dustin (Fed)</cp:lastModifiedBy>
  <cp:revision>142</cp:revision>
  <dcterms:created xsi:type="dcterms:W3CDTF">2018-04-26T13:57:35Z</dcterms:created>
  <dcterms:modified xsi:type="dcterms:W3CDTF">2018-08-14T17:53:31Z</dcterms:modified>
</cp:coreProperties>
</file>